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7" r:id="rId2"/>
    <p:sldId id="283" r:id="rId3"/>
    <p:sldId id="290" r:id="rId4"/>
    <p:sldId id="293" r:id="rId5"/>
    <p:sldId id="289" r:id="rId6"/>
    <p:sldId id="291" r:id="rId7"/>
    <p:sldId id="292" r:id="rId8"/>
    <p:sldId id="286" r:id="rId9"/>
    <p:sldId id="296" r:id="rId10"/>
    <p:sldId id="288" r:id="rId11"/>
    <p:sldId id="274" r:id="rId12"/>
    <p:sldId id="273" r:id="rId13"/>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Fira Sans Medium" panose="020B0603050000020004" pitchFamily="34" charset="0"/>
      <p:regular r:id="rId18"/>
      <p:italic r:id="rId19"/>
    </p:embeddedFont>
    <p:embeddedFont>
      <p:font typeface="Open Sans" pitchFamily="2" charset="0"/>
      <p:regular r:id="rId20"/>
      <p:bold r:id="rId21"/>
      <p:italic r:id="rId22"/>
      <p:boldItalic r:id="rId23"/>
    </p:embeddedFont>
    <p:embeddedFont>
      <p:font typeface="Open Sans bold" pitchFamily="2" charset="0"/>
      <p:bold r:id="rId24"/>
    </p:embeddedFont>
    <p:embeddedFont>
      <p:font typeface="Open Sans Extrabold" pitchFamily="2" charset="0"/>
      <p:bold r:id="rId25"/>
      <p:boldItalic r:id="rId26"/>
    </p:embeddedFont>
    <p:embeddedFont>
      <p:font typeface="Open Sans Semibold" pitchFamily="2" charset="0"/>
      <p:bold r:id="rId27"/>
      <p:boldItalic r:id="rId28"/>
    </p:embeddedFont>
    <p:embeddedFont>
      <p:font typeface="Product Sans"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32" userDrawn="1">
          <p15:clr>
            <a:srgbClr val="A4A3A4"/>
          </p15:clr>
        </p15:guide>
        <p15:guide id="7" pos="5424" userDrawn="1">
          <p15:clr>
            <a:srgbClr val="A4A3A4"/>
          </p15:clr>
        </p15:guide>
        <p15:guide id="9" pos="6552" userDrawn="1">
          <p15:clr>
            <a:srgbClr val="A4A3A4"/>
          </p15:clr>
        </p15:guide>
        <p15:guide id="10" pos="2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C981"/>
    <a:srgbClr val="5BAA48"/>
    <a:srgbClr val="4E923E"/>
    <a:srgbClr val="E490C8"/>
    <a:srgbClr val="DE78BC"/>
    <a:srgbClr val="C16399"/>
    <a:srgbClr val="ADC392"/>
    <a:srgbClr val="7F335F"/>
    <a:srgbClr val="B22C8C"/>
    <a:srgbClr val="CC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2" autoAdjust="0"/>
    <p:restoredTop sz="96283" autoAdjust="0"/>
  </p:normalViewPr>
  <p:slideViewPr>
    <p:cSldViewPr snapToGrid="0" showGuides="1">
      <p:cViewPr>
        <p:scale>
          <a:sx n="75" d="100"/>
          <a:sy n="75" d="100"/>
        </p:scale>
        <p:origin x="1866" y="936"/>
      </p:cViewPr>
      <p:guideLst>
        <p:guide orient="horz" pos="2160"/>
        <p:guide pos="3840"/>
        <p:guide pos="415"/>
        <p:guide pos="7242"/>
        <p:guide orient="horz" pos="300"/>
        <p:guide orient="horz" pos="4032"/>
        <p:guide pos="5424"/>
        <p:guide pos="6552"/>
        <p:guide pos="225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heme" Target="theme/theme1.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a:xfrm>
            <a:off x="838200" y="6356350"/>
            <a:ext cx="2743200" cy="365125"/>
          </a:xfrm>
          <a:prstGeom prst="rect">
            <a:avLst/>
          </a:prstGeom>
        </p:spPr>
        <p:txBody>
          <a:bodyPr/>
          <a:lstStyle/>
          <a:p>
            <a:fld id="{7EBE7F2F-AABE-4892-8D4C-C67BF5CA2C98}" type="datetimeFigureOut">
              <a:rPr lang="en-GB" smtClean="0"/>
              <a:t>18/10/2022</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a:xfrm>
            <a:off x="8610600" y="6356350"/>
            <a:ext cx="2743200" cy="365125"/>
          </a:xfrm>
          <a:prstGeom prst="rect">
            <a:avLst/>
          </a:prstGeom>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3265771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18-10-2022</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8E3D4A0-6BB6-28B1-7DC5-C6E2339FB56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3" name="Rectangle 2">
            <a:extLst>
              <a:ext uri="{FF2B5EF4-FFF2-40B4-BE49-F238E27FC236}">
                <a16:creationId xmlns:a16="http://schemas.microsoft.com/office/drawing/2014/main" id="{CE9E8EB4-425A-B51D-3ADA-26255910256D}"/>
              </a:ext>
            </a:extLst>
          </p:cNvPr>
          <p:cNvSpPr/>
          <p:nvPr userDrawn="1"/>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lidechef.net/"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3.svg"/><Relationship Id="rId2" Type="http://schemas.openxmlformats.org/officeDocument/2006/relationships/image" Target="../media/image15.jp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13.svg"/><Relationship Id="rId2" Type="http://schemas.openxmlformats.org/officeDocument/2006/relationships/image" Target="../media/image23.jp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9.sv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53C88C25-4281-E2C5-9047-1261D0979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8" name="Rectangle 7">
            <a:extLst>
              <a:ext uri="{FF2B5EF4-FFF2-40B4-BE49-F238E27FC236}">
                <a16:creationId xmlns:a16="http://schemas.microsoft.com/office/drawing/2014/main" id="{0A3CB467-D27C-58AB-5E16-1519DC1EDE07}"/>
              </a:ext>
            </a:extLst>
          </p:cNvPr>
          <p:cNvSpPr/>
          <p:nvPr/>
        </p:nvSpPr>
        <p:spPr>
          <a:xfrm>
            <a:off x="0" y="0"/>
            <a:ext cx="12192000" cy="685800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A2A6961-C208-3FEE-BACD-B7FEC7AE4317}"/>
              </a:ext>
            </a:extLst>
          </p:cNvPr>
          <p:cNvSpPr txBox="1"/>
          <p:nvPr/>
        </p:nvSpPr>
        <p:spPr>
          <a:xfrm>
            <a:off x="1790702" y="2641445"/>
            <a:ext cx="8610598" cy="1323439"/>
          </a:xfrm>
          <a:prstGeom prst="rect">
            <a:avLst/>
          </a:prstGeom>
          <a:noFill/>
        </p:spPr>
        <p:txBody>
          <a:bodyPr wrap="square" rtlCol="0">
            <a:spAutoFit/>
          </a:bodyPr>
          <a:lstStyle/>
          <a:p>
            <a:pPr algn="ct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Cards</a:t>
            </a:r>
            <a:endParaRPr lang="en-IN"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D9DE9E9E-7B9D-F1E9-9397-F7E0C5B5E181}"/>
              </a:ext>
            </a:extLst>
          </p:cNvPr>
          <p:cNvSpPr txBox="1"/>
          <p:nvPr/>
        </p:nvSpPr>
        <p:spPr>
          <a:xfrm>
            <a:off x="2393661" y="3884777"/>
            <a:ext cx="7404680" cy="338554"/>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Presentation Template</a:t>
            </a: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28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53C88C25-4281-E2C5-9047-1261D0979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8" name="Rectangle 7">
            <a:extLst>
              <a:ext uri="{FF2B5EF4-FFF2-40B4-BE49-F238E27FC236}">
                <a16:creationId xmlns:a16="http://schemas.microsoft.com/office/drawing/2014/main" id="{0A3CB467-D27C-58AB-5E16-1519DC1EDE07}"/>
              </a:ext>
            </a:extLst>
          </p:cNvPr>
          <p:cNvSpPr/>
          <p:nvPr/>
        </p:nvSpPr>
        <p:spPr>
          <a:xfrm>
            <a:off x="0" y="0"/>
            <a:ext cx="12192000" cy="685800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A2A6961-C208-3FEE-BACD-B7FEC7AE4317}"/>
              </a:ext>
            </a:extLst>
          </p:cNvPr>
          <p:cNvSpPr txBox="1"/>
          <p:nvPr/>
        </p:nvSpPr>
        <p:spPr>
          <a:xfrm>
            <a:off x="1790702" y="2767280"/>
            <a:ext cx="8610598" cy="1323439"/>
          </a:xfrm>
          <a:prstGeom prst="rect">
            <a:avLst/>
          </a:prstGeom>
          <a:noFill/>
        </p:spPr>
        <p:txBody>
          <a:bodyPr wrap="square" rtlCol="0">
            <a:spAutoFit/>
          </a:bodyPr>
          <a:lstStyle/>
          <a:p>
            <a:pPr algn="ct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  You</a:t>
            </a:r>
            <a:endParaRPr lang="en-IN"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94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2371418" y="298726"/>
            <a:ext cx="7444450" cy="769441"/>
          </a:xfrm>
          <a:prstGeom prst="rect">
            <a:avLst/>
          </a:prstGeom>
          <a:noFill/>
        </p:spPr>
        <p:txBody>
          <a:bodyPr wrap="square" rtlCol="0">
            <a:spAutoFit/>
          </a:bodyPr>
          <a:lstStyle/>
          <a:p>
            <a:pPr algn="ctr"/>
            <a:r>
              <a:rPr lang="en-US" sz="4400" dirty="0">
                <a:solidFill>
                  <a:schemeClr val="bg1"/>
                </a:solidFill>
                <a:latin typeface="Fira Sans Medium" panose="020B0603050000020004" pitchFamily="34" charset="0"/>
                <a:ea typeface="Inter" panose="02000503000000020004" pitchFamily="50" charset="0"/>
                <a:cs typeface="Inter" panose="02000503000000020004" pitchFamily="50" charset="0"/>
              </a:rPr>
              <a:t>Instructions for use</a:t>
            </a:r>
            <a:endParaRPr lang="en-GB" sz="4400" dirty="0">
              <a:solidFill>
                <a:schemeClr val="bg1"/>
              </a:solidFill>
              <a:latin typeface="Fira Sans Medium" panose="020B0603050000020004" pitchFamily="34" charset="0"/>
              <a:ea typeface="Inter" panose="02000503000000020004" pitchFamily="50" charset="0"/>
              <a:cs typeface="Inter" panose="02000503000000020004" pitchFamily="50" charset="0"/>
            </a:endParaRPr>
          </a:p>
        </p:txBody>
      </p:sp>
      <p:sp>
        <p:nvSpPr>
          <p:cNvPr id="6" name="TextBox 5">
            <a:extLst>
              <a:ext uri="{FF2B5EF4-FFF2-40B4-BE49-F238E27FC236}">
                <a16:creationId xmlns:a16="http://schemas.microsoft.com/office/drawing/2014/main" id="{B2865F97-07A2-4ABC-B8EA-E34FF1693386}"/>
              </a:ext>
            </a:extLst>
          </p:cNvPr>
          <p:cNvSpPr txBox="1"/>
          <p:nvPr/>
        </p:nvSpPr>
        <p:spPr>
          <a:xfrm>
            <a:off x="4239443" y="2640437"/>
            <a:ext cx="3708401" cy="338554"/>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What you are allowed to do :</a:t>
            </a:r>
            <a:endParaRPr lang="en-GB"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48A87EAF-AEC6-473D-8951-367212120572}"/>
              </a:ext>
            </a:extLst>
          </p:cNvPr>
          <p:cNvSpPr txBox="1"/>
          <p:nvPr/>
        </p:nvSpPr>
        <p:spPr>
          <a:xfrm>
            <a:off x="3145093" y="2969314"/>
            <a:ext cx="5897100" cy="613951"/>
          </a:xfrm>
          <a:prstGeom prst="rect">
            <a:avLst/>
          </a:prstGeom>
          <a:noFill/>
        </p:spPr>
        <p:txBody>
          <a:bodyPr wrap="square" rtlCol="0">
            <a:spAutoFit/>
          </a:bodyPr>
          <a:lstStyle/>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Modify this template</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Use it for personal or commercial projects</a:t>
            </a:r>
            <a:endParaRPr lang="en-GB"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CD7631C1-4AA6-4F93-8A5A-E07011287DAE}"/>
              </a:ext>
            </a:extLst>
          </p:cNvPr>
          <p:cNvSpPr txBox="1"/>
          <p:nvPr/>
        </p:nvSpPr>
        <p:spPr>
          <a:xfrm>
            <a:off x="3145093" y="1946063"/>
            <a:ext cx="5897100" cy="338554"/>
          </a:xfrm>
          <a:prstGeom prst="rect">
            <a:avLst/>
          </a:prstGeom>
          <a:noFill/>
        </p:spPr>
        <p:txBody>
          <a:bodyPr wrap="square" rtlCol="0">
            <a:spAutoFit/>
          </a:bodyPr>
          <a:lstStyle/>
          <a:p>
            <a:pPr algn="ct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You must credit </a:t>
            </a:r>
            <a:r>
              <a:rPr lang="en-US" sz="16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600" dirty="0">
                <a:solidFill>
                  <a:schemeClr val="bg1"/>
                </a:solidFill>
                <a:latin typeface="Roboto" panose="02000000000000000000" pitchFamily="2" charset="0"/>
                <a:ea typeface="Roboto" panose="02000000000000000000" pitchFamily="2" charset="0"/>
                <a:cs typeface="Roboto" panose="02000000000000000000" pitchFamily="2" charset="0"/>
              </a:rPr>
              <a:t> in order to use this template</a:t>
            </a:r>
            <a:endParaRPr lang="en-GB"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1ABE771A-C854-413A-B954-5671F2BCFB49}"/>
              </a:ext>
            </a:extLst>
          </p:cNvPr>
          <p:cNvSpPr txBox="1"/>
          <p:nvPr/>
        </p:nvSpPr>
        <p:spPr>
          <a:xfrm>
            <a:off x="4178325" y="3939084"/>
            <a:ext cx="3830637" cy="338554"/>
          </a:xfrm>
          <a:prstGeom prst="rect">
            <a:avLst/>
          </a:prstGeom>
          <a:noFill/>
        </p:spPr>
        <p:txBody>
          <a:bodyPr wrap="square" rtlCol="0">
            <a:spAutoFit/>
          </a:bodyPr>
          <a:lstStyle/>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What you are not allowed to do :</a:t>
            </a:r>
            <a:endParaRPr lang="en-GB"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0FC646C4-C830-4713-A47A-21221862CF3E}"/>
              </a:ext>
            </a:extLst>
          </p:cNvPr>
          <p:cNvSpPr txBox="1"/>
          <p:nvPr/>
        </p:nvSpPr>
        <p:spPr>
          <a:xfrm>
            <a:off x="3145093" y="4267962"/>
            <a:ext cx="5897100" cy="1444947"/>
          </a:xfrm>
          <a:prstGeom prst="rect">
            <a:avLst/>
          </a:prstGeom>
          <a:noFill/>
        </p:spPr>
        <p:txBody>
          <a:bodyPr wrap="square" rtlCol="0">
            <a:spAutoFit/>
          </a:bodyPr>
          <a:lstStyle/>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Offer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templates for download</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Sublicense, sell or rent any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Distribute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 unless it has been authorized</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Include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 in an online or offline file</a:t>
            </a:r>
          </a:p>
          <a:p>
            <a:pPr algn="ctr">
              <a:lnSpc>
                <a:spcPct val="150000"/>
              </a:lnSpc>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Acquire the copyright of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Slidechef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content</a:t>
            </a:r>
          </a:p>
        </p:txBody>
      </p:sp>
    </p:spTree>
    <p:extLst>
      <p:ext uri="{BB962C8B-B14F-4D97-AF65-F5344CB8AC3E}">
        <p14:creationId xmlns:p14="http://schemas.microsoft.com/office/powerpoint/2010/main" val="194317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E4D8A3-C12C-47B3-BEA4-1FEF6F323941}"/>
              </a:ext>
            </a:extLst>
          </p:cNvPr>
          <p:cNvSpPr txBox="1"/>
          <p:nvPr/>
        </p:nvSpPr>
        <p:spPr>
          <a:xfrm>
            <a:off x="5352514" y="3104258"/>
            <a:ext cx="2398520" cy="584775"/>
          </a:xfrm>
          <a:prstGeom prst="rect">
            <a:avLst/>
          </a:prstGeom>
          <a:noFill/>
        </p:spPr>
        <p:txBody>
          <a:bodyPr wrap="square">
            <a:spAutoFit/>
          </a:bodyPr>
          <a:lstStyle/>
          <a:p>
            <a:pPr algn="ctr"/>
            <a:r>
              <a:rPr lang="en-IN" sz="3200" dirty="0">
                <a:solidFill>
                  <a:schemeClr val="bg1"/>
                </a:solidFill>
                <a:latin typeface="Product Sans" panose="020B0403030502040203"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Slide </a:t>
            </a:r>
            <a:r>
              <a:rPr lang="en-IN" sz="3200" dirty="0">
                <a:solidFill>
                  <a:schemeClr val="bg1"/>
                </a:solidFill>
                <a:latin typeface="Product Sans" panose="020B0403030502040203" pitchFamily="34" charset="0"/>
                <a:ea typeface="Open Sans Semibold" panose="020B0706030804020204" pitchFamily="34" charset="0"/>
                <a:cs typeface="Open Sans Semibold" panose="020B0706030804020204" pitchFamily="34" charset="0"/>
                <a:hlinkClick r:id="rId2">
                  <a:extLst>
                    <a:ext uri="{A12FA001-AC4F-418D-AE19-62706E023703}">
                      <ahyp:hlinkClr xmlns:ahyp="http://schemas.microsoft.com/office/drawing/2018/hyperlinkcolor" val="tx"/>
                    </a:ext>
                  </a:extLst>
                </a:hlinkClick>
              </a:rPr>
              <a:t>Chef</a:t>
            </a:r>
            <a:endParaRPr lang="en-IN" sz="3200" dirty="0">
              <a:solidFill>
                <a:schemeClr val="bg1"/>
              </a:solidFill>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11" name="Picture 10" descr="Icon&#10;&#10;Description automatically generated">
            <a:extLst>
              <a:ext uri="{FF2B5EF4-FFF2-40B4-BE49-F238E27FC236}">
                <a16:creationId xmlns:a16="http://schemas.microsoft.com/office/drawing/2014/main" id="{6BD9661F-F00C-4A75-94BB-B36D35022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1045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99187">
            <a:off x="-291697"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8701">
            <a:off x="1748274"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1662">
            <a:off x="10498654"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0343">
            <a:off x="831253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7669">
            <a:off x="3839473" y="5352289"/>
            <a:ext cx="1302943" cy="1871266"/>
          </a:xfrm>
          <a:prstGeom prst="rect">
            <a:avLst/>
          </a:prstGeom>
        </p:spPr>
      </p:pic>
      <p:sp>
        <p:nvSpPr>
          <p:cNvPr id="1278" name="TextBox 1277">
            <a:extLst>
              <a:ext uri="{FF2B5EF4-FFF2-40B4-BE49-F238E27FC236}">
                <a16:creationId xmlns:a16="http://schemas.microsoft.com/office/drawing/2014/main" id="{B88522B7-D571-CFEC-F555-5F0B8B4AFEF3}"/>
              </a:ext>
            </a:extLst>
          </p:cNvPr>
          <p:cNvSpPr txBox="1"/>
          <p:nvPr/>
        </p:nvSpPr>
        <p:spPr>
          <a:xfrm>
            <a:off x="695327" y="2507308"/>
            <a:ext cx="10801348" cy="1862433"/>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Pokémon Trading Card Game</a:t>
            </a:r>
            <a:r>
              <a:rPr lang="en-US" altLang="ja-JP"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abbreviated as PTCG or Pokémon TCG, is a collectible card game based on the Pokémon franchise. It was first published in October 1996 by Media Factory in Japan. In the US, it was first published by Wizards of the Coast. In June 2003, Nintendo transferred the publishing rights from both Media Factory and Wizards of the Coast to The Pokémon Company. As of March 2022, the game has sold over 43.2 billion cards worldwide.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7597">
            <a:off x="11570549" y="-513807"/>
            <a:ext cx="1326881" cy="1904392"/>
          </a:xfrm>
          <a:prstGeom prst="rect">
            <a:avLst/>
          </a:prstGeom>
        </p:spPr>
      </p:pic>
    </p:spTree>
    <p:extLst>
      <p:ext uri="{BB962C8B-B14F-4D97-AF65-F5344CB8AC3E}">
        <p14:creationId xmlns:p14="http://schemas.microsoft.com/office/powerpoint/2010/main" val="73837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00813" flipH="1">
            <a:off x="11518178"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11299" flipH="1">
            <a:off x="9588187"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8338" flipH="1">
            <a:off x="780198"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09657" flipH="1">
            <a:off x="299026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2331" flipH="1">
            <a:off x="7463317" y="5352289"/>
            <a:ext cx="1302943" cy="1871266"/>
          </a:xfrm>
          <a:prstGeom prst="rect">
            <a:avLst/>
          </a:prstGeom>
        </p:spPr>
      </p:pic>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82403" flipH="1">
            <a:off x="-291697" y="-513807"/>
            <a:ext cx="1326881" cy="1904392"/>
          </a:xfrm>
          <a:prstGeom prst="rect">
            <a:avLst/>
          </a:prstGeom>
        </p:spPr>
      </p:pic>
      <p:grpSp>
        <p:nvGrpSpPr>
          <p:cNvPr id="3" name="Group 2">
            <a:extLst>
              <a:ext uri="{FF2B5EF4-FFF2-40B4-BE49-F238E27FC236}">
                <a16:creationId xmlns:a16="http://schemas.microsoft.com/office/drawing/2014/main" id="{FB14B7E7-37D7-55B5-00C5-CF566844A7C5}"/>
              </a:ext>
            </a:extLst>
          </p:cNvPr>
          <p:cNvGrpSpPr/>
          <p:nvPr/>
        </p:nvGrpSpPr>
        <p:grpSpPr>
          <a:xfrm>
            <a:off x="1790702" y="2095089"/>
            <a:ext cx="8610598" cy="2137334"/>
            <a:chOff x="1790702" y="2095089"/>
            <a:chExt cx="8610598" cy="2137334"/>
          </a:xfrm>
        </p:grpSpPr>
        <p:sp>
          <p:nvSpPr>
            <p:cNvPr id="1278" name="TextBox 1277">
              <a:extLst>
                <a:ext uri="{FF2B5EF4-FFF2-40B4-BE49-F238E27FC236}">
                  <a16:creationId xmlns:a16="http://schemas.microsoft.com/office/drawing/2014/main" id="{B88522B7-D571-CFEC-F555-5F0B8B4AFEF3}"/>
                </a:ext>
              </a:extLst>
            </p:cNvPr>
            <p:cNvSpPr txBox="1"/>
            <p:nvPr/>
          </p:nvSpPr>
          <p:spPr>
            <a:xfrm>
              <a:off x="1919721" y="2730089"/>
              <a:ext cx="8352560" cy="1502334"/>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Collecting Pokémon cards is a fun, interactive hobby for anyone and everyone. These Japanese "pocket monster" cards can be used to play the Pokémon trading card game or you join the people across the world collecting cards to try and "catch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em</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all"!</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C9BF55A5-C64E-B6B9-6218-F7A7A7D7344B}"/>
                </a:ext>
              </a:extLst>
            </p:cNvPr>
            <p:cNvSpPr txBox="1"/>
            <p:nvPr/>
          </p:nvSpPr>
          <p:spPr>
            <a:xfrm>
              <a:off x="1790702" y="2095089"/>
              <a:ext cx="8610598"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Collecting Pokémon Cards</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06627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99187">
            <a:off x="-291697"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8701">
            <a:off x="1748274"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1662">
            <a:off x="10498654"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0343">
            <a:off x="831253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7669">
            <a:off x="3839473" y="5352289"/>
            <a:ext cx="1302943" cy="1871266"/>
          </a:xfrm>
          <a:prstGeom prst="rect">
            <a:avLst/>
          </a:prstGeom>
        </p:spPr>
      </p:pic>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7597">
            <a:off x="11570549" y="-513807"/>
            <a:ext cx="1326881" cy="1904392"/>
          </a:xfrm>
          <a:prstGeom prst="rect">
            <a:avLst/>
          </a:prstGeom>
        </p:spPr>
      </p:pic>
      <p:grpSp>
        <p:nvGrpSpPr>
          <p:cNvPr id="3" name="Group 2">
            <a:extLst>
              <a:ext uri="{FF2B5EF4-FFF2-40B4-BE49-F238E27FC236}">
                <a16:creationId xmlns:a16="http://schemas.microsoft.com/office/drawing/2014/main" id="{FB14B7E7-37D7-55B5-00C5-CF566844A7C5}"/>
              </a:ext>
            </a:extLst>
          </p:cNvPr>
          <p:cNvGrpSpPr/>
          <p:nvPr/>
        </p:nvGrpSpPr>
        <p:grpSpPr>
          <a:xfrm>
            <a:off x="1041402" y="2234789"/>
            <a:ext cx="10109198" cy="2137334"/>
            <a:chOff x="1041402" y="2095089"/>
            <a:chExt cx="10109198" cy="2137334"/>
          </a:xfrm>
        </p:grpSpPr>
        <p:sp>
          <p:nvSpPr>
            <p:cNvPr id="1278" name="TextBox 1277">
              <a:extLst>
                <a:ext uri="{FF2B5EF4-FFF2-40B4-BE49-F238E27FC236}">
                  <a16:creationId xmlns:a16="http://schemas.microsoft.com/office/drawing/2014/main" id="{B88522B7-D571-CFEC-F555-5F0B8B4AFEF3}"/>
                </a:ext>
              </a:extLst>
            </p:cNvPr>
            <p:cNvSpPr txBox="1"/>
            <p:nvPr/>
          </p:nvSpPr>
          <p:spPr>
            <a:xfrm>
              <a:off x="1041402" y="2730089"/>
              <a:ext cx="10109198" cy="1502334"/>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cards are some of the most popular and expensive trading cards available. While there are many reasons for their high prices, the most significant contributing factor is the limited availability of certain cards. Card collectors and traders are always looking to get their hands on rarer cards, which further drives up the prices.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C9BF55A5-C64E-B6B9-6218-F7A7A7D7344B}"/>
                </a:ext>
              </a:extLst>
            </p:cNvPr>
            <p:cNvSpPr txBox="1"/>
            <p:nvPr/>
          </p:nvSpPr>
          <p:spPr>
            <a:xfrm>
              <a:off x="1790702" y="2095089"/>
              <a:ext cx="8610598"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Are Pokémon Cards So Expensive?</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74827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7" name="Group 1116">
            <a:extLst>
              <a:ext uri="{FF2B5EF4-FFF2-40B4-BE49-F238E27FC236}">
                <a16:creationId xmlns:a16="http://schemas.microsoft.com/office/drawing/2014/main" id="{418CAB3E-A4CE-D1A4-A6C5-CAC88A4623B9}"/>
              </a:ext>
            </a:extLst>
          </p:cNvPr>
          <p:cNvGrpSpPr/>
          <p:nvPr/>
        </p:nvGrpSpPr>
        <p:grpSpPr>
          <a:xfrm>
            <a:off x="1541313" y="469484"/>
            <a:ext cx="4089648" cy="5919032"/>
            <a:chOff x="4051176" y="469484"/>
            <a:chExt cx="4089648" cy="5919032"/>
          </a:xfrm>
        </p:grpSpPr>
        <p:sp>
          <p:nvSpPr>
            <p:cNvPr id="1118" name="Rectangle: Rounded Corners 1117">
              <a:extLst>
                <a:ext uri="{FF2B5EF4-FFF2-40B4-BE49-F238E27FC236}">
                  <a16:creationId xmlns:a16="http://schemas.microsoft.com/office/drawing/2014/main" id="{815C13AF-5719-4AF5-9835-34237B1B9BE7}"/>
                </a:ext>
              </a:extLst>
            </p:cNvPr>
            <p:cNvSpPr/>
            <p:nvPr/>
          </p:nvSpPr>
          <p:spPr>
            <a:xfrm>
              <a:off x="4055143" y="469484"/>
              <a:ext cx="4085681" cy="5919032"/>
            </a:xfrm>
            <a:prstGeom prst="roundRect">
              <a:avLst>
                <a:gd name="adj" fmla="val 1887"/>
              </a:avLst>
            </a:prstGeom>
            <a:blipFill dpi="0" rotWithShape="1">
              <a:blip r:embed="rId2">
                <a:alphaModFix amt="90000"/>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19" name="Graphic 27">
              <a:extLst>
                <a:ext uri="{FF2B5EF4-FFF2-40B4-BE49-F238E27FC236}">
                  <a16:creationId xmlns:a16="http://schemas.microsoft.com/office/drawing/2014/main" id="{68738A77-6773-049D-E130-A6BEFCD0CB10}"/>
                </a:ext>
              </a:extLst>
            </p:cNvPr>
            <p:cNvSpPr/>
            <p:nvPr/>
          </p:nvSpPr>
          <p:spPr>
            <a:xfrm>
              <a:off x="4096612" y="484811"/>
              <a:ext cx="3237384" cy="864985"/>
            </a:xfrm>
            <a:custGeom>
              <a:avLst/>
              <a:gdLst>
                <a:gd name="connsiteX0" fmla="*/ 4983861 w 11163490"/>
                <a:gd name="connsiteY0" fmla="*/ 1026 h 2982731"/>
                <a:gd name="connsiteX1" fmla="*/ 0 w 11163490"/>
                <a:gd name="connsiteY1" fmla="*/ 1026 h 2982731"/>
                <a:gd name="connsiteX2" fmla="*/ 0 w 11163490"/>
                <a:gd name="connsiteY2" fmla="*/ 2982732 h 2982731"/>
                <a:gd name="connsiteX3" fmla="*/ 1196435 w 11163490"/>
                <a:gd name="connsiteY3" fmla="*/ 2255974 h 2982731"/>
                <a:gd name="connsiteX4" fmla="*/ 2426399 w 11163490"/>
                <a:gd name="connsiteY4" fmla="*/ 2036042 h 2982731"/>
                <a:gd name="connsiteX5" fmla="*/ 4983861 w 11163490"/>
                <a:gd name="connsiteY5" fmla="*/ 2036042 h 2982731"/>
                <a:gd name="connsiteX6" fmla="*/ 7538276 w 11163490"/>
                <a:gd name="connsiteY6" fmla="*/ 2026612 h 2982731"/>
                <a:gd name="connsiteX7" fmla="*/ 8799290 w 11163490"/>
                <a:gd name="connsiteY7" fmla="*/ 1540647 h 2982731"/>
                <a:gd name="connsiteX8" fmla="*/ 8807768 w 11163490"/>
                <a:gd name="connsiteY8" fmla="*/ 1532931 h 2982731"/>
                <a:gd name="connsiteX9" fmla="*/ 9642634 w 11163490"/>
                <a:gd name="connsiteY9" fmla="*/ 459464 h 2982731"/>
                <a:gd name="connsiteX10" fmla="*/ 11163491 w 11163490"/>
                <a:gd name="connsiteY10" fmla="*/ 1026 h 2982731"/>
                <a:gd name="connsiteX11" fmla="*/ 4983861 w 11163490"/>
                <a:gd name="connsiteY11" fmla="*/ 1026 h 298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3490" h="2982731">
                  <a:moveTo>
                    <a:pt x="4983861" y="1026"/>
                  </a:moveTo>
                  <a:lnTo>
                    <a:pt x="0" y="1026"/>
                  </a:lnTo>
                  <a:lnTo>
                    <a:pt x="0" y="2982732"/>
                  </a:lnTo>
                  <a:cubicBezTo>
                    <a:pt x="226600" y="2775754"/>
                    <a:pt x="623697" y="2465524"/>
                    <a:pt x="1196435" y="2255974"/>
                  </a:cubicBezTo>
                  <a:cubicBezTo>
                    <a:pt x="1695355" y="2073380"/>
                    <a:pt x="2136267" y="2037090"/>
                    <a:pt x="2426399" y="2036042"/>
                  </a:cubicBezTo>
                  <a:lnTo>
                    <a:pt x="4983861" y="2036042"/>
                  </a:lnTo>
                  <a:cubicBezTo>
                    <a:pt x="6679597" y="2036042"/>
                    <a:pt x="7102221" y="2025755"/>
                    <a:pt x="7538276" y="2026612"/>
                  </a:cubicBezTo>
                  <a:cubicBezTo>
                    <a:pt x="8004524" y="2027469"/>
                    <a:pt x="8454961" y="1854972"/>
                    <a:pt x="8799290" y="1540647"/>
                  </a:cubicBezTo>
                  <a:cubicBezTo>
                    <a:pt x="8802148" y="1538075"/>
                    <a:pt x="8804910" y="1535503"/>
                    <a:pt x="8807768" y="1532931"/>
                  </a:cubicBezTo>
                  <a:cubicBezTo>
                    <a:pt x="9270873" y="1106592"/>
                    <a:pt x="9320022" y="765502"/>
                    <a:pt x="9642634" y="459464"/>
                  </a:cubicBezTo>
                  <a:cubicBezTo>
                    <a:pt x="9887902" y="226768"/>
                    <a:pt x="10325291" y="-17834"/>
                    <a:pt x="11163491" y="1026"/>
                  </a:cubicBezTo>
                  <a:lnTo>
                    <a:pt x="4983861" y="1026"/>
                  </a:lnTo>
                  <a:close/>
                </a:path>
              </a:pathLst>
            </a:custGeom>
            <a:gradFill>
              <a:gsLst>
                <a:gs pos="0">
                  <a:srgbClr val="9D7B25"/>
                </a:gs>
                <a:gs pos="100000">
                  <a:srgbClr val="9D7B25"/>
                </a:gs>
                <a:gs pos="39000">
                  <a:srgbClr val="FFDF66"/>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120" name="Rectangle: Rounded Corners 1119">
              <a:extLst>
                <a:ext uri="{FF2B5EF4-FFF2-40B4-BE49-F238E27FC236}">
                  <a16:creationId xmlns:a16="http://schemas.microsoft.com/office/drawing/2014/main" id="{07C44BC8-D75B-3FD3-65B9-A100F411B5A7}"/>
                </a:ext>
              </a:extLst>
            </p:cNvPr>
            <p:cNvSpPr/>
            <p:nvPr/>
          </p:nvSpPr>
          <p:spPr>
            <a:xfrm>
              <a:off x="4051176" y="469485"/>
              <a:ext cx="4085681" cy="5919031"/>
            </a:xfrm>
            <a:prstGeom prst="roundRect">
              <a:avLst>
                <a:gd name="adj" fmla="val 1887"/>
              </a:avLst>
            </a:prstGeom>
            <a:no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1" name="Rectangle: Rounded Corners 1120">
              <a:extLst>
                <a:ext uri="{FF2B5EF4-FFF2-40B4-BE49-F238E27FC236}">
                  <a16:creationId xmlns:a16="http://schemas.microsoft.com/office/drawing/2014/main" id="{0DEF3F17-9177-4915-BE60-A3B64516AFC2}"/>
                </a:ext>
              </a:extLst>
            </p:cNvPr>
            <p:cNvSpPr/>
            <p:nvPr/>
          </p:nvSpPr>
          <p:spPr>
            <a:xfrm>
              <a:off x="4307951" y="990876"/>
              <a:ext cx="3571977" cy="2466977"/>
            </a:xfrm>
            <a:prstGeom prst="roundRect">
              <a:avLst>
                <a:gd name="adj" fmla="val 4415"/>
              </a:avLst>
            </a:prstGeom>
            <a:blipFill>
              <a:blip r:embed="rId3">
                <a:alphaModFix amt="90000"/>
              </a:blip>
              <a:stretch>
                <a:fillRect/>
              </a:stretch>
            </a:blip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2" name="TextBox 1121">
              <a:extLst>
                <a:ext uri="{FF2B5EF4-FFF2-40B4-BE49-F238E27FC236}">
                  <a16:creationId xmlns:a16="http://schemas.microsoft.com/office/drawing/2014/main" id="{E65A62B6-E71E-85A2-8F4D-3F583582F4DB}"/>
                </a:ext>
              </a:extLst>
            </p:cNvPr>
            <p:cNvSpPr txBox="1"/>
            <p:nvPr/>
          </p:nvSpPr>
          <p:spPr>
            <a:xfrm>
              <a:off x="4246681" y="556186"/>
              <a:ext cx="1371929" cy="386058"/>
            </a:xfrm>
            <a:prstGeom prst="rect">
              <a:avLst/>
            </a:prstGeom>
            <a:noFill/>
          </p:spPr>
          <p:txBody>
            <a:bodyPr wrap="none" rtlCol="0">
              <a:spAutoFit/>
            </a:bodyPr>
            <a:lstStyle/>
            <a:p>
              <a:r>
                <a:rPr lang="en-US" sz="2000" dirty="0">
                  <a:latin typeface="Open Sans bold" panose="020B0806030504020204" pitchFamily="34" charset="0"/>
                  <a:ea typeface="Open Sans bold" panose="020B0806030504020204" pitchFamily="34" charset="0"/>
                  <a:cs typeface="Open Sans bold" panose="020B0806030504020204" pitchFamily="34" charset="0"/>
                </a:rPr>
                <a:t>Charizard</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23" name="TextBox 1122">
              <a:extLst>
                <a:ext uri="{FF2B5EF4-FFF2-40B4-BE49-F238E27FC236}">
                  <a16:creationId xmlns:a16="http://schemas.microsoft.com/office/drawing/2014/main" id="{7CF4739B-40AE-48CA-01BB-990FF2D14810}"/>
                </a:ext>
              </a:extLst>
            </p:cNvPr>
            <p:cNvSpPr txBox="1"/>
            <p:nvPr/>
          </p:nvSpPr>
          <p:spPr>
            <a:xfrm>
              <a:off x="5500972" y="664881"/>
              <a:ext cx="537017" cy="252422"/>
            </a:xfrm>
            <a:prstGeom prst="rect">
              <a:avLst/>
            </a:prstGeom>
            <a:noFill/>
          </p:spPr>
          <p:txBody>
            <a:bodyPr wrap="none" rtlCol="0">
              <a:spAutoFit/>
            </a:bodyPr>
            <a:lstStyle/>
            <a:p>
              <a:r>
                <a:rPr lang="en-US" sz="1050" dirty="0">
                  <a:latin typeface="Open Sans Extrabold" panose="020B0906030804020204" pitchFamily="34" charset="0"/>
                  <a:ea typeface="Open Sans Extrabold" panose="020B0906030804020204" pitchFamily="34" charset="0"/>
                  <a:cs typeface="Open Sans Extrabold" panose="020B0906030804020204" pitchFamily="34" charset="0"/>
                </a:rPr>
                <a:t>LV.76</a:t>
              </a:r>
              <a:endParaRPr lang="en-IN" sz="1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124" name="Group 1123">
              <a:extLst>
                <a:ext uri="{FF2B5EF4-FFF2-40B4-BE49-F238E27FC236}">
                  <a16:creationId xmlns:a16="http://schemas.microsoft.com/office/drawing/2014/main" id="{4AFECD1B-9B46-932A-A58A-02DD563AE74E}"/>
                </a:ext>
              </a:extLst>
            </p:cNvPr>
            <p:cNvGrpSpPr/>
            <p:nvPr/>
          </p:nvGrpSpPr>
          <p:grpSpPr>
            <a:xfrm>
              <a:off x="7600849" y="553136"/>
              <a:ext cx="346824" cy="346824"/>
              <a:chOff x="10060868" y="645988"/>
              <a:chExt cx="359448" cy="359448"/>
            </a:xfrm>
          </p:grpSpPr>
          <p:sp>
            <p:nvSpPr>
              <p:cNvPr id="1172" name="Oval 1171">
                <a:extLst>
                  <a:ext uri="{FF2B5EF4-FFF2-40B4-BE49-F238E27FC236}">
                    <a16:creationId xmlns:a16="http://schemas.microsoft.com/office/drawing/2014/main" id="{4FBE24A3-A59E-809A-297F-6AF62522B275}"/>
                  </a:ext>
                </a:extLst>
              </p:cNvPr>
              <p:cNvSpPr/>
              <p:nvPr/>
            </p:nvSpPr>
            <p:spPr>
              <a:xfrm>
                <a:off x="10060868" y="645988"/>
                <a:ext cx="359448" cy="359448"/>
              </a:xfrm>
              <a:prstGeom prst="ellipse">
                <a:avLst/>
              </a:prstGeom>
              <a:gradFill flip="none" rotWithShape="1">
                <a:gsLst>
                  <a:gs pos="0">
                    <a:srgbClr val="DE3D4A"/>
                  </a:gs>
                  <a:gs pos="100000">
                    <a:srgbClr val="C9212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3" name="Graphic 21">
                <a:extLst>
                  <a:ext uri="{FF2B5EF4-FFF2-40B4-BE49-F238E27FC236}">
                    <a16:creationId xmlns:a16="http://schemas.microsoft.com/office/drawing/2014/main" id="{E1FB7E98-31C2-863A-EC94-C94C4157D584}"/>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rgbClr val="000000"/>
              </a:solidFill>
              <a:ln w="76200" cap="flat">
                <a:noFill/>
                <a:prstDash val="solid"/>
                <a:miter/>
              </a:ln>
            </p:spPr>
            <p:txBody>
              <a:bodyPr rtlCol="0" anchor="ctr"/>
              <a:lstStyle/>
              <a:p>
                <a:endParaRPr lang="en-IN"/>
              </a:p>
            </p:txBody>
          </p:sp>
        </p:grpSp>
        <p:sp>
          <p:nvSpPr>
            <p:cNvPr id="1125" name="TextBox 1124">
              <a:extLst>
                <a:ext uri="{FF2B5EF4-FFF2-40B4-BE49-F238E27FC236}">
                  <a16:creationId xmlns:a16="http://schemas.microsoft.com/office/drawing/2014/main" id="{8243675A-6241-E09F-34B2-3B89DB6A23E2}"/>
                </a:ext>
              </a:extLst>
            </p:cNvPr>
            <p:cNvSpPr txBox="1"/>
            <p:nvPr/>
          </p:nvSpPr>
          <p:spPr>
            <a:xfrm>
              <a:off x="7062852" y="556186"/>
              <a:ext cx="600432" cy="386058"/>
            </a:xfrm>
            <a:prstGeom prst="rect">
              <a:avLst/>
            </a:prstGeom>
            <a:noFill/>
          </p:spPr>
          <p:txBody>
            <a:bodyPr wrap="none" rtlCol="0">
              <a:spAutoFit/>
            </a:bodyPr>
            <a:lstStyle/>
            <a:p>
              <a:pPr algn="r"/>
              <a:r>
                <a:rPr lang="en-US" sz="2000" dirty="0">
                  <a:latin typeface="Open Sans bold" panose="020B0806030504020204" pitchFamily="34" charset="0"/>
                  <a:ea typeface="Open Sans bold" panose="020B0806030504020204" pitchFamily="34" charset="0"/>
                  <a:cs typeface="Open Sans bold" panose="020B0806030504020204" pitchFamily="34" charset="0"/>
                </a:rPr>
                <a:t>120</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26" name="TextBox 1125">
              <a:extLst>
                <a:ext uri="{FF2B5EF4-FFF2-40B4-BE49-F238E27FC236}">
                  <a16:creationId xmlns:a16="http://schemas.microsoft.com/office/drawing/2014/main" id="{3D6BF611-C82B-283C-874B-422BBE157AF7}"/>
                </a:ext>
              </a:extLst>
            </p:cNvPr>
            <p:cNvSpPr txBox="1"/>
            <p:nvPr/>
          </p:nvSpPr>
          <p:spPr>
            <a:xfrm>
              <a:off x="6886921" y="664881"/>
              <a:ext cx="354505" cy="244999"/>
            </a:xfrm>
            <a:prstGeom prst="rect">
              <a:avLst/>
            </a:prstGeom>
            <a:noFill/>
          </p:spPr>
          <p:txBody>
            <a:bodyPr wrap="none" rtlCol="0">
              <a:spAutoFit/>
            </a:bodyPr>
            <a:lstStyle/>
            <a:p>
              <a:r>
                <a:rPr lang="en-US" sz="1050" dirty="0">
                  <a:latin typeface="Open Sans Extrabold" panose="020B0906030804020204" pitchFamily="34" charset="0"/>
                  <a:ea typeface="Open Sans Extrabold" panose="020B0906030804020204" pitchFamily="34" charset="0"/>
                  <a:cs typeface="Open Sans Extrabold" panose="020B0906030804020204" pitchFamily="34" charset="0"/>
                </a:rPr>
                <a:t>XP</a:t>
              </a:r>
              <a:endParaRPr lang="en-IN" sz="1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27" name="Rectangle: Rounded Corners 1126">
              <a:extLst>
                <a:ext uri="{FF2B5EF4-FFF2-40B4-BE49-F238E27FC236}">
                  <a16:creationId xmlns:a16="http://schemas.microsoft.com/office/drawing/2014/main" id="{5335ACB4-64D8-F41C-4B7C-E316C1C3A1FE}"/>
                </a:ext>
              </a:extLst>
            </p:cNvPr>
            <p:cNvSpPr/>
            <p:nvPr/>
          </p:nvSpPr>
          <p:spPr>
            <a:xfrm>
              <a:off x="4198719" y="3365737"/>
              <a:ext cx="3787991" cy="191747"/>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Flame Pokémon. Length: 5’ 7”, Weight: 200 lbs.</a:t>
              </a: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28" name="TextBox 1127">
              <a:extLst>
                <a:ext uri="{FF2B5EF4-FFF2-40B4-BE49-F238E27FC236}">
                  <a16:creationId xmlns:a16="http://schemas.microsoft.com/office/drawing/2014/main" id="{4931F77E-4338-2D8A-F2CE-2D60820B5430}"/>
                </a:ext>
              </a:extLst>
            </p:cNvPr>
            <p:cNvSpPr txBox="1"/>
            <p:nvPr/>
          </p:nvSpPr>
          <p:spPr>
            <a:xfrm>
              <a:off x="4307952" y="3623617"/>
              <a:ext cx="3571977" cy="831509"/>
            </a:xfrm>
            <a:prstGeom prst="rect">
              <a:avLst/>
            </a:prstGeom>
            <a:noFill/>
          </p:spPr>
          <p:txBody>
            <a:bodyPr wrap="square" rtlCol="0">
              <a:spAutoFit/>
            </a:bodyPr>
            <a:lstStyle/>
            <a:p>
              <a:pPr algn="just"/>
              <a:r>
                <a:rPr lang="en-US" sz="1000" dirty="0">
                  <a:solidFill>
                    <a:srgbClr val="FAC400"/>
                  </a:solidFill>
                  <a:latin typeface="Open Sans Extrabold" panose="020B0906030804020204" pitchFamily="34" charset="0"/>
                  <a:ea typeface="Open Sans Extrabold" panose="020B0906030804020204" pitchFamily="34" charset="0"/>
                  <a:cs typeface="Open Sans Extrabold" panose="020B0906030804020204" pitchFamily="34" charset="0"/>
                </a:rPr>
                <a:t>Pokémon Power: Energy burn </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As often as you may like during you turn (before your attack), you may turn all energy attached to Charizard into Fire Energy for the rest of the turn. This power can’t be used if Charizard is asleep, confused or paralyzed</a:t>
              </a:r>
              <a:endParaRPr lang="en-IN"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129" name="Group 1128">
              <a:extLst>
                <a:ext uri="{FF2B5EF4-FFF2-40B4-BE49-F238E27FC236}">
                  <a16:creationId xmlns:a16="http://schemas.microsoft.com/office/drawing/2014/main" id="{7E1FF4D7-C839-7095-77F8-28FDE5D4737E}"/>
                </a:ext>
              </a:extLst>
            </p:cNvPr>
            <p:cNvGrpSpPr/>
            <p:nvPr/>
          </p:nvGrpSpPr>
          <p:grpSpPr>
            <a:xfrm>
              <a:off x="4400177" y="4540060"/>
              <a:ext cx="226623" cy="226622"/>
              <a:chOff x="10060868" y="645988"/>
              <a:chExt cx="359448" cy="359448"/>
            </a:xfrm>
          </p:grpSpPr>
          <p:sp>
            <p:nvSpPr>
              <p:cNvPr id="1170" name="Oval 1169">
                <a:extLst>
                  <a:ext uri="{FF2B5EF4-FFF2-40B4-BE49-F238E27FC236}">
                    <a16:creationId xmlns:a16="http://schemas.microsoft.com/office/drawing/2014/main" id="{D3F06F3E-3150-0DFB-A553-08F79609C921}"/>
                  </a:ext>
                </a:extLst>
              </p:cNvPr>
              <p:cNvSpPr/>
              <p:nvPr/>
            </p:nvSpPr>
            <p:spPr>
              <a:xfrm>
                <a:off x="10060868" y="645988"/>
                <a:ext cx="359448" cy="359448"/>
              </a:xfrm>
              <a:prstGeom prst="ellipse">
                <a:avLst/>
              </a:prstGeom>
              <a:gradFill flip="none" rotWithShape="1">
                <a:gsLst>
                  <a:gs pos="0">
                    <a:srgbClr val="F56161"/>
                  </a:gs>
                  <a:gs pos="100000">
                    <a:srgbClr val="EB314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71" name="Graphic 21">
                <a:extLst>
                  <a:ext uri="{FF2B5EF4-FFF2-40B4-BE49-F238E27FC236}">
                    <a16:creationId xmlns:a16="http://schemas.microsoft.com/office/drawing/2014/main" id="{2FEEAFC4-A7AB-5675-2AE4-65E793692F3F}"/>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chemeClr val="bg2">
                  <a:lumMod val="10000"/>
                </a:schemeClr>
              </a:solidFill>
              <a:ln w="76200" cap="flat">
                <a:noFill/>
                <a:prstDash val="solid"/>
                <a:miter/>
              </a:ln>
            </p:spPr>
            <p:txBody>
              <a:bodyPr rtlCol="0" anchor="ctr"/>
              <a:lstStyle/>
              <a:p>
                <a:endParaRPr lang="en-IN" dirty="0"/>
              </a:p>
            </p:txBody>
          </p:sp>
        </p:grpSp>
        <p:grpSp>
          <p:nvGrpSpPr>
            <p:cNvPr id="1130" name="Group 1129">
              <a:extLst>
                <a:ext uri="{FF2B5EF4-FFF2-40B4-BE49-F238E27FC236}">
                  <a16:creationId xmlns:a16="http://schemas.microsoft.com/office/drawing/2014/main" id="{5D237E0D-187B-F857-4AEE-73D038E28C23}"/>
                </a:ext>
              </a:extLst>
            </p:cNvPr>
            <p:cNvGrpSpPr/>
            <p:nvPr/>
          </p:nvGrpSpPr>
          <p:grpSpPr>
            <a:xfrm>
              <a:off x="4708015" y="4540060"/>
              <a:ext cx="226623" cy="226622"/>
              <a:chOff x="10060868" y="645988"/>
              <a:chExt cx="359448" cy="359448"/>
            </a:xfrm>
          </p:grpSpPr>
          <p:sp>
            <p:nvSpPr>
              <p:cNvPr id="1168" name="Oval 1167">
                <a:extLst>
                  <a:ext uri="{FF2B5EF4-FFF2-40B4-BE49-F238E27FC236}">
                    <a16:creationId xmlns:a16="http://schemas.microsoft.com/office/drawing/2014/main" id="{CBB38A04-72B9-9EE4-31BC-A2B579368E93}"/>
                  </a:ext>
                </a:extLst>
              </p:cNvPr>
              <p:cNvSpPr/>
              <p:nvPr/>
            </p:nvSpPr>
            <p:spPr>
              <a:xfrm>
                <a:off x="10060868" y="645988"/>
                <a:ext cx="359448" cy="359448"/>
              </a:xfrm>
              <a:prstGeom prst="ellipse">
                <a:avLst/>
              </a:prstGeom>
              <a:gradFill flip="none" rotWithShape="1">
                <a:gsLst>
                  <a:gs pos="0">
                    <a:srgbClr val="F56161"/>
                  </a:gs>
                  <a:gs pos="100000">
                    <a:srgbClr val="EB314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9" name="Graphic 21">
                <a:extLst>
                  <a:ext uri="{FF2B5EF4-FFF2-40B4-BE49-F238E27FC236}">
                    <a16:creationId xmlns:a16="http://schemas.microsoft.com/office/drawing/2014/main" id="{595DB2E6-65B3-609F-8D63-0B3F986E8CB7}"/>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chemeClr val="bg2">
                  <a:lumMod val="10000"/>
                </a:schemeClr>
              </a:solidFill>
              <a:ln w="76200" cap="flat">
                <a:noFill/>
                <a:prstDash val="solid"/>
                <a:miter/>
              </a:ln>
            </p:spPr>
            <p:txBody>
              <a:bodyPr rtlCol="0" anchor="ctr"/>
              <a:lstStyle/>
              <a:p>
                <a:endParaRPr lang="en-IN" dirty="0"/>
              </a:p>
            </p:txBody>
          </p:sp>
        </p:grpSp>
        <p:grpSp>
          <p:nvGrpSpPr>
            <p:cNvPr id="1131" name="Group 1130">
              <a:extLst>
                <a:ext uri="{FF2B5EF4-FFF2-40B4-BE49-F238E27FC236}">
                  <a16:creationId xmlns:a16="http://schemas.microsoft.com/office/drawing/2014/main" id="{90EB6164-F23D-97C2-2404-E9E448490FEB}"/>
                </a:ext>
              </a:extLst>
            </p:cNvPr>
            <p:cNvGrpSpPr/>
            <p:nvPr/>
          </p:nvGrpSpPr>
          <p:grpSpPr>
            <a:xfrm>
              <a:off x="5015852" y="4540060"/>
              <a:ext cx="226623" cy="226622"/>
              <a:chOff x="10060868" y="645988"/>
              <a:chExt cx="359448" cy="359448"/>
            </a:xfrm>
          </p:grpSpPr>
          <p:sp>
            <p:nvSpPr>
              <p:cNvPr id="1166" name="Oval 1165">
                <a:extLst>
                  <a:ext uri="{FF2B5EF4-FFF2-40B4-BE49-F238E27FC236}">
                    <a16:creationId xmlns:a16="http://schemas.microsoft.com/office/drawing/2014/main" id="{B16EC44B-7222-CF18-9357-61C04C1EEFE5}"/>
                  </a:ext>
                </a:extLst>
              </p:cNvPr>
              <p:cNvSpPr/>
              <p:nvPr/>
            </p:nvSpPr>
            <p:spPr>
              <a:xfrm>
                <a:off x="10060868" y="645988"/>
                <a:ext cx="359448" cy="359448"/>
              </a:xfrm>
              <a:prstGeom prst="ellipse">
                <a:avLst/>
              </a:prstGeom>
              <a:gradFill flip="none" rotWithShape="1">
                <a:gsLst>
                  <a:gs pos="0">
                    <a:srgbClr val="F56161"/>
                  </a:gs>
                  <a:gs pos="100000">
                    <a:srgbClr val="EB314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7" name="Graphic 21">
                <a:extLst>
                  <a:ext uri="{FF2B5EF4-FFF2-40B4-BE49-F238E27FC236}">
                    <a16:creationId xmlns:a16="http://schemas.microsoft.com/office/drawing/2014/main" id="{4BEF5B66-561A-2626-C7FF-00EFAE9C66C0}"/>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chemeClr val="bg2">
                  <a:lumMod val="10000"/>
                </a:schemeClr>
              </a:solidFill>
              <a:ln w="76200" cap="flat">
                <a:noFill/>
                <a:prstDash val="solid"/>
                <a:miter/>
              </a:ln>
            </p:spPr>
            <p:txBody>
              <a:bodyPr rtlCol="0" anchor="ctr"/>
              <a:lstStyle/>
              <a:p>
                <a:endParaRPr lang="en-IN" dirty="0"/>
              </a:p>
            </p:txBody>
          </p:sp>
        </p:grpSp>
        <p:grpSp>
          <p:nvGrpSpPr>
            <p:cNvPr id="1132" name="Group 1131">
              <a:extLst>
                <a:ext uri="{FF2B5EF4-FFF2-40B4-BE49-F238E27FC236}">
                  <a16:creationId xmlns:a16="http://schemas.microsoft.com/office/drawing/2014/main" id="{268257A6-78D4-24D4-D3DB-56D62C0CF05B}"/>
                </a:ext>
              </a:extLst>
            </p:cNvPr>
            <p:cNvGrpSpPr/>
            <p:nvPr/>
          </p:nvGrpSpPr>
          <p:grpSpPr>
            <a:xfrm>
              <a:off x="5323690" y="4540060"/>
              <a:ext cx="226623" cy="226622"/>
              <a:chOff x="10060868" y="645988"/>
              <a:chExt cx="359448" cy="359448"/>
            </a:xfrm>
          </p:grpSpPr>
          <p:sp>
            <p:nvSpPr>
              <p:cNvPr id="1164" name="Oval 1163">
                <a:extLst>
                  <a:ext uri="{FF2B5EF4-FFF2-40B4-BE49-F238E27FC236}">
                    <a16:creationId xmlns:a16="http://schemas.microsoft.com/office/drawing/2014/main" id="{C883F92B-CD9D-6632-EEF3-0752B034CFF9}"/>
                  </a:ext>
                </a:extLst>
              </p:cNvPr>
              <p:cNvSpPr/>
              <p:nvPr/>
            </p:nvSpPr>
            <p:spPr>
              <a:xfrm>
                <a:off x="10060868" y="645988"/>
                <a:ext cx="359448" cy="359448"/>
              </a:xfrm>
              <a:prstGeom prst="ellipse">
                <a:avLst/>
              </a:prstGeom>
              <a:gradFill flip="none" rotWithShape="1">
                <a:gsLst>
                  <a:gs pos="0">
                    <a:srgbClr val="F56161"/>
                  </a:gs>
                  <a:gs pos="100000">
                    <a:srgbClr val="EB314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5" name="Graphic 21">
                <a:extLst>
                  <a:ext uri="{FF2B5EF4-FFF2-40B4-BE49-F238E27FC236}">
                    <a16:creationId xmlns:a16="http://schemas.microsoft.com/office/drawing/2014/main" id="{AD6C1A6C-543E-C8E6-49A3-F72EDDED6BEF}"/>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chemeClr val="bg2">
                  <a:lumMod val="10000"/>
                </a:schemeClr>
              </a:solidFill>
              <a:ln w="76200" cap="flat">
                <a:noFill/>
                <a:prstDash val="solid"/>
                <a:miter/>
              </a:ln>
            </p:spPr>
            <p:txBody>
              <a:bodyPr rtlCol="0" anchor="ctr"/>
              <a:lstStyle/>
              <a:p>
                <a:endParaRPr lang="en-IN" dirty="0"/>
              </a:p>
            </p:txBody>
          </p:sp>
        </p:grpSp>
        <p:sp>
          <p:nvSpPr>
            <p:cNvPr id="1133" name="TextBox 1132">
              <a:extLst>
                <a:ext uri="{FF2B5EF4-FFF2-40B4-BE49-F238E27FC236}">
                  <a16:creationId xmlns:a16="http://schemas.microsoft.com/office/drawing/2014/main" id="{4EBDDAEA-63B6-32E8-53CF-743C9E1C5BDE}"/>
                </a:ext>
              </a:extLst>
            </p:cNvPr>
            <p:cNvSpPr txBox="1"/>
            <p:nvPr/>
          </p:nvSpPr>
          <p:spPr>
            <a:xfrm>
              <a:off x="4307952" y="4820189"/>
              <a:ext cx="3571977" cy="237574"/>
            </a:xfrm>
            <a:prstGeom prst="rect">
              <a:avLst/>
            </a:prstGeom>
            <a:noFill/>
          </p:spPr>
          <p:txBody>
            <a:bodyPr wrap="square" rtlCol="0">
              <a:spAutoFit/>
            </a:bodyPr>
            <a:lstStyle/>
            <a:p>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Discard 3 Energy attached to Charizard</a:t>
              </a:r>
              <a:endParaRPr lang="en-IN"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4" name="TextBox 1133">
              <a:extLst>
                <a:ext uri="{FF2B5EF4-FFF2-40B4-BE49-F238E27FC236}">
                  <a16:creationId xmlns:a16="http://schemas.microsoft.com/office/drawing/2014/main" id="{FFDEE0D0-0EBB-F9C1-26D4-48C7250F4ED3}"/>
                </a:ext>
              </a:extLst>
            </p:cNvPr>
            <p:cNvSpPr txBox="1"/>
            <p:nvPr/>
          </p:nvSpPr>
          <p:spPr>
            <a:xfrm>
              <a:off x="5582511" y="4480725"/>
              <a:ext cx="1195508" cy="369332"/>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Fire Spin</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5" name="TextBox 1134">
              <a:extLst>
                <a:ext uri="{FF2B5EF4-FFF2-40B4-BE49-F238E27FC236}">
                  <a16:creationId xmlns:a16="http://schemas.microsoft.com/office/drawing/2014/main" id="{98A43301-7529-3DBD-55DE-BA9C6DE3D48A}"/>
                </a:ext>
              </a:extLst>
            </p:cNvPr>
            <p:cNvSpPr txBox="1"/>
            <p:nvPr/>
          </p:nvSpPr>
          <p:spPr>
            <a:xfrm>
              <a:off x="6731186" y="4480725"/>
              <a:ext cx="1147339" cy="356361"/>
            </a:xfrm>
            <a:prstGeom prst="rect">
              <a:avLst/>
            </a:prstGeom>
            <a:noFill/>
          </p:spPr>
          <p:txBody>
            <a:bodyPr wrap="square" rtlCol="0">
              <a:spAutoFit/>
            </a:bodyPr>
            <a:lstStyle/>
            <a:p>
              <a:pPr algn="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100</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6" name="Rectangle: Rounded Corners 1135">
              <a:extLst>
                <a:ext uri="{FF2B5EF4-FFF2-40B4-BE49-F238E27FC236}">
                  <a16:creationId xmlns:a16="http://schemas.microsoft.com/office/drawing/2014/main" id="{0E28A77B-AF13-EFE3-4564-5AB7593904B7}"/>
                </a:ext>
              </a:extLst>
            </p:cNvPr>
            <p:cNvSpPr/>
            <p:nvPr/>
          </p:nvSpPr>
          <p:spPr>
            <a:xfrm>
              <a:off x="4198719" y="5147002"/>
              <a:ext cx="3787991" cy="37935"/>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137" name="Group 1136">
              <a:extLst>
                <a:ext uri="{FF2B5EF4-FFF2-40B4-BE49-F238E27FC236}">
                  <a16:creationId xmlns:a16="http://schemas.microsoft.com/office/drawing/2014/main" id="{246930F5-C603-7138-0B56-5AE97817FD6F}"/>
                </a:ext>
              </a:extLst>
            </p:cNvPr>
            <p:cNvGrpSpPr/>
            <p:nvPr/>
          </p:nvGrpSpPr>
          <p:grpSpPr>
            <a:xfrm>
              <a:off x="4403478" y="5455831"/>
              <a:ext cx="226623" cy="226622"/>
              <a:chOff x="3279793" y="6350537"/>
              <a:chExt cx="359448" cy="359448"/>
            </a:xfrm>
          </p:grpSpPr>
          <p:sp>
            <p:nvSpPr>
              <p:cNvPr id="1162" name="Oval 1161">
                <a:extLst>
                  <a:ext uri="{FF2B5EF4-FFF2-40B4-BE49-F238E27FC236}">
                    <a16:creationId xmlns:a16="http://schemas.microsoft.com/office/drawing/2014/main" id="{061597A1-94D4-4BA1-FA24-D410B1B952F9}"/>
                  </a:ext>
                </a:extLst>
              </p:cNvPr>
              <p:cNvSpPr/>
              <p:nvPr/>
            </p:nvSpPr>
            <p:spPr>
              <a:xfrm>
                <a:off x="3279793" y="6350537"/>
                <a:ext cx="359448" cy="359448"/>
              </a:xfrm>
              <a:prstGeom prst="ellipse">
                <a:avLst/>
              </a:prstGeom>
              <a:gradFill flip="none" rotWithShape="1">
                <a:gsLst>
                  <a:gs pos="1000">
                    <a:srgbClr val="92D7ED"/>
                  </a:gs>
                  <a:gs pos="100000">
                    <a:srgbClr val="189BC6"/>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63" name="Graphic 1162">
                <a:extLst>
                  <a:ext uri="{FF2B5EF4-FFF2-40B4-BE49-F238E27FC236}">
                    <a16:creationId xmlns:a16="http://schemas.microsoft.com/office/drawing/2014/main" id="{58E626FD-A3CC-52F1-D7A8-49CB60082C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6739" y="6417483"/>
                <a:ext cx="225556" cy="225556"/>
              </a:xfrm>
              <a:prstGeom prst="rect">
                <a:avLst/>
              </a:prstGeom>
            </p:spPr>
          </p:pic>
        </p:grpSp>
        <p:grpSp>
          <p:nvGrpSpPr>
            <p:cNvPr id="1138" name="Group 1137">
              <a:extLst>
                <a:ext uri="{FF2B5EF4-FFF2-40B4-BE49-F238E27FC236}">
                  <a16:creationId xmlns:a16="http://schemas.microsoft.com/office/drawing/2014/main" id="{3EEB26A9-3307-9D59-675B-E7C1F75EF39E}"/>
                </a:ext>
              </a:extLst>
            </p:cNvPr>
            <p:cNvGrpSpPr/>
            <p:nvPr/>
          </p:nvGrpSpPr>
          <p:grpSpPr>
            <a:xfrm>
              <a:off x="5385447" y="5448151"/>
              <a:ext cx="234304" cy="234304"/>
              <a:chOff x="2674403" y="6350537"/>
              <a:chExt cx="359448" cy="359448"/>
            </a:xfrm>
          </p:grpSpPr>
          <p:sp>
            <p:nvSpPr>
              <p:cNvPr id="1160" name="Oval 1159">
                <a:extLst>
                  <a:ext uri="{FF2B5EF4-FFF2-40B4-BE49-F238E27FC236}">
                    <a16:creationId xmlns:a16="http://schemas.microsoft.com/office/drawing/2014/main" id="{F0ABF820-81E4-0085-A320-4524F3ADC176}"/>
                  </a:ext>
                </a:extLst>
              </p:cNvPr>
              <p:cNvSpPr/>
              <p:nvPr/>
            </p:nvSpPr>
            <p:spPr>
              <a:xfrm>
                <a:off x="2674403" y="6350537"/>
                <a:ext cx="359448" cy="359448"/>
              </a:xfrm>
              <a:prstGeom prst="ellipse">
                <a:avLst/>
              </a:prstGeom>
              <a:gradFill flip="none" rotWithShape="1">
                <a:gsLst>
                  <a:gs pos="1000">
                    <a:srgbClr val="FE8F48"/>
                  </a:gs>
                  <a:gs pos="100000">
                    <a:srgbClr val="EB5D27"/>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61" name="Graphic 1160">
                <a:extLst>
                  <a:ext uri="{FF2B5EF4-FFF2-40B4-BE49-F238E27FC236}">
                    <a16:creationId xmlns:a16="http://schemas.microsoft.com/office/drawing/2014/main" id="{ABBC2948-4C28-C7F4-DFB0-0598ECBD9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1426" y="6428079"/>
                <a:ext cx="185403" cy="204365"/>
              </a:xfrm>
              <a:prstGeom prst="rect">
                <a:avLst/>
              </a:prstGeom>
            </p:spPr>
          </p:pic>
        </p:grpSp>
        <p:sp>
          <p:nvSpPr>
            <p:cNvPr id="1139" name="TextBox 1138">
              <a:extLst>
                <a:ext uri="{FF2B5EF4-FFF2-40B4-BE49-F238E27FC236}">
                  <a16:creationId xmlns:a16="http://schemas.microsoft.com/office/drawing/2014/main" id="{73905921-BDCF-ED9B-54B0-EF09295F3A0B}"/>
                </a:ext>
              </a:extLst>
            </p:cNvPr>
            <p:cNvSpPr txBox="1"/>
            <p:nvPr/>
          </p:nvSpPr>
          <p:spPr>
            <a:xfrm>
              <a:off x="4635990" y="5387552"/>
              <a:ext cx="459861" cy="356361"/>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x2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0" name="TextBox 1139">
              <a:extLst>
                <a:ext uri="{FF2B5EF4-FFF2-40B4-BE49-F238E27FC236}">
                  <a16:creationId xmlns:a16="http://schemas.microsoft.com/office/drawing/2014/main" id="{1F4BCD6C-6F30-492E-0656-4D968D1BB1BF}"/>
                </a:ext>
              </a:extLst>
            </p:cNvPr>
            <p:cNvSpPr txBox="1"/>
            <p:nvPr/>
          </p:nvSpPr>
          <p:spPr>
            <a:xfrm>
              <a:off x="5626652" y="5387552"/>
              <a:ext cx="534824" cy="356361"/>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-30</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1" name="TextBox 1140">
              <a:extLst>
                <a:ext uri="{FF2B5EF4-FFF2-40B4-BE49-F238E27FC236}">
                  <a16:creationId xmlns:a16="http://schemas.microsoft.com/office/drawing/2014/main" id="{9DD3A0B7-0842-5D52-614E-45A4320E7DAF}"/>
                </a:ext>
              </a:extLst>
            </p:cNvPr>
            <p:cNvSpPr txBox="1"/>
            <p:nvPr/>
          </p:nvSpPr>
          <p:spPr>
            <a:xfrm>
              <a:off x="4361736" y="5259974"/>
              <a:ext cx="677390"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weakness</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42" name="TextBox 1141">
              <a:extLst>
                <a:ext uri="{FF2B5EF4-FFF2-40B4-BE49-F238E27FC236}">
                  <a16:creationId xmlns:a16="http://schemas.microsoft.com/office/drawing/2014/main" id="{59F55541-F94F-139D-DDF8-6774D2A32E3C}"/>
                </a:ext>
              </a:extLst>
            </p:cNvPr>
            <p:cNvSpPr txBox="1"/>
            <p:nvPr/>
          </p:nvSpPr>
          <p:spPr>
            <a:xfrm>
              <a:off x="5385403" y="5259974"/>
              <a:ext cx="782973" cy="215444"/>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resistance</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43" name="TextBox 1142">
              <a:extLst>
                <a:ext uri="{FF2B5EF4-FFF2-40B4-BE49-F238E27FC236}">
                  <a16:creationId xmlns:a16="http://schemas.microsoft.com/office/drawing/2014/main" id="{8CC9DF22-6510-02F7-6042-BDD8CBBD18AE}"/>
                </a:ext>
              </a:extLst>
            </p:cNvPr>
            <p:cNvSpPr txBox="1"/>
            <p:nvPr/>
          </p:nvSpPr>
          <p:spPr>
            <a:xfrm>
              <a:off x="6991034" y="5259974"/>
              <a:ext cx="795598"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retreat cost</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144" name="Group 1143">
              <a:extLst>
                <a:ext uri="{FF2B5EF4-FFF2-40B4-BE49-F238E27FC236}">
                  <a16:creationId xmlns:a16="http://schemas.microsoft.com/office/drawing/2014/main" id="{B1814CB6-7C2D-5FB8-4A90-CB5C199F3159}"/>
                </a:ext>
              </a:extLst>
            </p:cNvPr>
            <p:cNvGrpSpPr/>
            <p:nvPr/>
          </p:nvGrpSpPr>
          <p:grpSpPr>
            <a:xfrm>
              <a:off x="6991034" y="5448151"/>
              <a:ext cx="234304" cy="234304"/>
              <a:chOff x="8809804" y="5832915"/>
              <a:chExt cx="242832" cy="242832"/>
            </a:xfrm>
          </p:grpSpPr>
          <p:sp>
            <p:nvSpPr>
              <p:cNvPr id="1158" name="Oval 1157">
                <a:extLst>
                  <a:ext uri="{FF2B5EF4-FFF2-40B4-BE49-F238E27FC236}">
                    <a16:creationId xmlns:a16="http://schemas.microsoft.com/office/drawing/2014/main" id="{31B4B7F0-3A08-3833-ACC9-D801F9765788}"/>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59" name="Graphic 1158">
                <a:extLst>
                  <a:ext uri="{FF2B5EF4-FFF2-40B4-BE49-F238E27FC236}">
                    <a16:creationId xmlns:a16="http://schemas.microsoft.com/office/drawing/2014/main" id="{DB92C3D9-7FF8-067B-F53E-DC4EB66211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0661" y="5884413"/>
                <a:ext cx="121118" cy="139836"/>
              </a:xfrm>
              <a:prstGeom prst="rect">
                <a:avLst/>
              </a:prstGeom>
            </p:spPr>
          </p:pic>
        </p:grpSp>
        <p:grpSp>
          <p:nvGrpSpPr>
            <p:cNvPr id="1145" name="Group 1144">
              <a:extLst>
                <a:ext uri="{FF2B5EF4-FFF2-40B4-BE49-F238E27FC236}">
                  <a16:creationId xmlns:a16="http://schemas.microsoft.com/office/drawing/2014/main" id="{C8DC1A7F-F9B3-89BE-12EA-FA9F0B787FFC}"/>
                </a:ext>
              </a:extLst>
            </p:cNvPr>
            <p:cNvGrpSpPr/>
            <p:nvPr/>
          </p:nvGrpSpPr>
          <p:grpSpPr>
            <a:xfrm>
              <a:off x="7267023" y="5448151"/>
              <a:ext cx="234304" cy="234304"/>
              <a:chOff x="8809804" y="5832915"/>
              <a:chExt cx="242832" cy="242832"/>
            </a:xfrm>
          </p:grpSpPr>
          <p:sp>
            <p:nvSpPr>
              <p:cNvPr id="1156" name="Oval 1155">
                <a:extLst>
                  <a:ext uri="{FF2B5EF4-FFF2-40B4-BE49-F238E27FC236}">
                    <a16:creationId xmlns:a16="http://schemas.microsoft.com/office/drawing/2014/main" id="{4A584DD0-DE7E-DA71-A513-12934BEE7B30}"/>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57" name="Graphic 1156">
                <a:extLst>
                  <a:ext uri="{FF2B5EF4-FFF2-40B4-BE49-F238E27FC236}">
                    <a16:creationId xmlns:a16="http://schemas.microsoft.com/office/drawing/2014/main" id="{2BBF8D73-D7F7-B990-F786-6D8FE68D5C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0661" y="5884413"/>
                <a:ext cx="121118" cy="139836"/>
              </a:xfrm>
              <a:prstGeom prst="rect">
                <a:avLst/>
              </a:prstGeom>
            </p:spPr>
          </p:pic>
        </p:grpSp>
        <p:grpSp>
          <p:nvGrpSpPr>
            <p:cNvPr id="1146" name="Group 1145">
              <a:extLst>
                <a:ext uri="{FF2B5EF4-FFF2-40B4-BE49-F238E27FC236}">
                  <a16:creationId xmlns:a16="http://schemas.microsoft.com/office/drawing/2014/main" id="{E604B024-1F0F-8E81-FE86-1E9BE586911E}"/>
                </a:ext>
              </a:extLst>
            </p:cNvPr>
            <p:cNvGrpSpPr/>
            <p:nvPr/>
          </p:nvGrpSpPr>
          <p:grpSpPr>
            <a:xfrm>
              <a:off x="7543012" y="5448151"/>
              <a:ext cx="234304" cy="234304"/>
              <a:chOff x="8809804" y="5832915"/>
              <a:chExt cx="242832" cy="242832"/>
            </a:xfrm>
          </p:grpSpPr>
          <p:sp>
            <p:nvSpPr>
              <p:cNvPr id="1154" name="Oval 1153">
                <a:extLst>
                  <a:ext uri="{FF2B5EF4-FFF2-40B4-BE49-F238E27FC236}">
                    <a16:creationId xmlns:a16="http://schemas.microsoft.com/office/drawing/2014/main" id="{68DE1202-3FF5-F66B-B9F7-B296E9C6A7AE}"/>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55" name="Graphic 1154">
                <a:extLst>
                  <a:ext uri="{FF2B5EF4-FFF2-40B4-BE49-F238E27FC236}">
                    <a16:creationId xmlns:a16="http://schemas.microsoft.com/office/drawing/2014/main" id="{13DC2DFA-469A-B2B2-792E-EDE3F3264F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0661" y="5884413"/>
                <a:ext cx="121118" cy="139836"/>
              </a:xfrm>
              <a:prstGeom prst="rect">
                <a:avLst/>
              </a:prstGeom>
            </p:spPr>
          </p:pic>
        </p:grpSp>
        <p:grpSp>
          <p:nvGrpSpPr>
            <p:cNvPr id="1147" name="Group 1146">
              <a:extLst>
                <a:ext uri="{FF2B5EF4-FFF2-40B4-BE49-F238E27FC236}">
                  <a16:creationId xmlns:a16="http://schemas.microsoft.com/office/drawing/2014/main" id="{1D4C6E1A-D51E-F10A-9589-595521BECE57}"/>
                </a:ext>
              </a:extLst>
            </p:cNvPr>
            <p:cNvGrpSpPr/>
            <p:nvPr/>
          </p:nvGrpSpPr>
          <p:grpSpPr>
            <a:xfrm>
              <a:off x="4381501" y="5818182"/>
              <a:ext cx="3406356" cy="365616"/>
              <a:chOff x="4319097" y="6034089"/>
              <a:chExt cx="3530339" cy="378924"/>
            </a:xfrm>
          </p:grpSpPr>
          <p:sp>
            <p:nvSpPr>
              <p:cNvPr id="1152" name="TextBox 1151">
                <a:extLst>
                  <a:ext uri="{FF2B5EF4-FFF2-40B4-BE49-F238E27FC236}">
                    <a16:creationId xmlns:a16="http://schemas.microsoft.com/office/drawing/2014/main" id="{1F65569F-91DD-68E4-98F9-270005E703FC}"/>
                  </a:ext>
                </a:extLst>
              </p:cNvPr>
              <p:cNvSpPr txBox="1"/>
              <p:nvPr/>
            </p:nvSpPr>
            <p:spPr>
              <a:xfrm>
                <a:off x="4385618" y="6052467"/>
                <a:ext cx="3416494" cy="338554"/>
              </a:xfrm>
              <a:prstGeom prst="rect">
                <a:avLst/>
              </a:prstGeom>
              <a:noFill/>
            </p:spPr>
            <p:txBody>
              <a:bodyPr wrap="square" rtlCol="0">
                <a:spAutoFit/>
              </a:bodyPr>
              <a:lstStyle/>
              <a:p>
                <a:pPr algn="just"/>
                <a:r>
                  <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Spits fire that is hot enough to melt boulders. Known to unintentionally cause forest fries</a:t>
                </a:r>
              </a:p>
            </p:txBody>
          </p:sp>
          <p:sp>
            <p:nvSpPr>
              <p:cNvPr id="1153" name="Rectangle: Rounded Corners 1152">
                <a:extLst>
                  <a:ext uri="{FF2B5EF4-FFF2-40B4-BE49-F238E27FC236}">
                    <a16:creationId xmlns:a16="http://schemas.microsoft.com/office/drawing/2014/main" id="{DAF2161B-4DD4-35F1-1AA4-3680A694B0DF}"/>
                  </a:ext>
                </a:extLst>
              </p:cNvPr>
              <p:cNvSpPr/>
              <p:nvPr/>
            </p:nvSpPr>
            <p:spPr>
              <a:xfrm>
                <a:off x="4319097" y="6034089"/>
                <a:ext cx="3530339" cy="378924"/>
              </a:xfrm>
              <a:prstGeom prst="roundRect">
                <a:avLst>
                  <a:gd name="adj" fmla="val 1887"/>
                </a:avLst>
              </a:prstGeom>
              <a:noFill/>
              <a:ln w="254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48" name="Oval 1147">
              <a:extLst>
                <a:ext uri="{FF2B5EF4-FFF2-40B4-BE49-F238E27FC236}">
                  <a16:creationId xmlns:a16="http://schemas.microsoft.com/office/drawing/2014/main" id="{6D9BCA98-0B82-C318-BF87-BE11EE5EE056}"/>
                </a:ext>
              </a:extLst>
            </p:cNvPr>
            <p:cNvSpPr/>
            <p:nvPr/>
          </p:nvSpPr>
          <p:spPr>
            <a:xfrm>
              <a:off x="4214668" y="890997"/>
              <a:ext cx="479678" cy="479678"/>
            </a:xfrm>
            <a:prstGeom prst="ellipse">
              <a:avLst/>
            </a:prstGeom>
            <a:gradFill flip="none" rotWithShape="1">
              <a:gsLst>
                <a:gs pos="100000">
                  <a:srgbClr val="9D7B25"/>
                </a:gs>
                <a:gs pos="35000">
                  <a:srgbClr val="FFDF66"/>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9" name="Oval 1148">
              <a:extLst>
                <a:ext uri="{FF2B5EF4-FFF2-40B4-BE49-F238E27FC236}">
                  <a16:creationId xmlns:a16="http://schemas.microsoft.com/office/drawing/2014/main" id="{0AF12861-7C8D-9370-8D5C-869E2508190D}"/>
                </a:ext>
              </a:extLst>
            </p:cNvPr>
            <p:cNvSpPr/>
            <p:nvPr/>
          </p:nvSpPr>
          <p:spPr>
            <a:xfrm>
              <a:off x="4256051" y="932380"/>
              <a:ext cx="396912" cy="396912"/>
            </a:xfrm>
            <a:prstGeom prst="ellipse">
              <a:avLst/>
            </a:prstGeom>
            <a:gradFill>
              <a:gsLst>
                <a:gs pos="1000">
                  <a:schemeClr val="bg1">
                    <a:lumMod val="95000"/>
                  </a:schemeClr>
                </a:gs>
                <a:gs pos="100000">
                  <a:schemeClr val="bg1">
                    <a:lumMod val="75000"/>
                  </a:schemeClr>
                </a:gs>
              </a:gsLst>
              <a:path path="circle">
                <a:fillToRect l="50000" t="50000" r="50000" b="50000"/>
              </a:path>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50" name="Picture 1149" descr="A picture containing toy, doll&#10;&#10;Description automatically generated">
              <a:extLst>
                <a:ext uri="{FF2B5EF4-FFF2-40B4-BE49-F238E27FC236}">
                  <a16:creationId xmlns:a16="http://schemas.microsoft.com/office/drawing/2014/main" id="{0F6EC04D-2894-C6D3-7A9A-9D60D48F50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35524" y="1002329"/>
              <a:ext cx="247491" cy="247491"/>
            </a:xfrm>
            <a:prstGeom prst="rect">
              <a:avLst/>
            </a:prstGeom>
          </p:spPr>
        </p:pic>
        <p:sp>
          <p:nvSpPr>
            <p:cNvPr id="1151" name="TextBox 1150">
              <a:extLst>
                <a:ext uri="{FF2B5EF4-FFF2-40B4-BE49-F238E27FC236}">
                  <a16:creationId xmlns:a16="http://schemas.microsoft.com/office/drawing/2014/main" id="{427BFF19-2054-F99E-42FD-78890B4BB167}"/>
                </a:ext>
              </a:extLst>
            </p:cNvPr>
            <p:cNvSpPr txBox="1"/>
            <p:nvPr/>
          </p:nvSpPr>
          <p:spPr>
            <a:xfrm>
              <a:off x="4610134" y="900704"/>
              <a:ext cx="1502534" cy="184666"/>
            </a:xfrm>
            <a:prstGeom prst="rect">
              <a:avLst/>
            </a:prstGeom>
            <a:noFill/>
          </p:spPr>
          <p:txBody>
            <a:bodyPr wrap="square" rtlCol="0">
              <a:spAutoFit/>
            </a:bodyPr>
            <a:lstStyle/>
            <a:p>
              <a:r>
                <a:rPr lang="en-US" sz="6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2 Evolves from </a:t>
              </a:r>
              <a:r>
                <a:rPr lang="en-US" sz="600" dirty="0" err="1">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Charmeleon</a:t>
              </a:r>
              <a:endParaRPr lang="en-IN" sz="6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 name="Group 5">
            <a:extLst>
              <a:ext uri="{FF2B5EF4-FFF2-40B4-BE49-F238E27FC236}">
                <a16:creationId xmlns:a16="http://schemas.microsoft.com/office/drawing/2014/main" id="{BA3E1E94-B981-0D46-72C8-3F1943DBDC9C}"/>
              </a:ext>
            </a:extLst>
          </p:cNvPr>
          <p:cNvGrpSpPr/>
          <p:nvPr/>
        </p:nvGrpSpPr>
        <p:grpSpPr>
          <a:xfrm>
            <a:off x="5918445" y="1745918"/>
            <a:ext cx="6133855" cy="3457272"/>
            <a:chOff x="6058145" y="2095089"/>
            <a:chExt cx="6133855" cy="3457272"/>
          </a:xfrm>
        </p:grpSpPr>
        <p:sp>
          <p:nvSpPr>
            <p:cNvPr id="3" name="TextBox 2">
              <a:extLst>
                <a:ext uri="{FF2B5EF4-FFF2-40B4-BE49-F238E27FC236}">
                  <a16:creationId xmlns:a16="http://schemas.microsoft.com/office/drawing/2014/main" id="{7E44836A-AE72-60C6-08B0-3DE6D5A6BA6A}"/>
                </a:ext>
              </a:extLst>
            </p:cNvPr>
            <p:cNvSpPr txBox="1"/>
            <p:nvPr/>
          </p:nvSpPr>
          <p:spPr>
            <a:xfrm>
              <a:off x="6058145" y="3304842"/>
              <a:ext cx="5438530" cy="1469057"/>
            </a:xfrm>
            <a:prstGeom prst="rect">
              <a:avLst/>
            </a:prstGeom>
            <a:noFill/>
          </p:spPr>
          <p:txBody>
            <a:bodyPr wrap="square" rtlCol="0">
              <a:spAutoFit/>
            </a:bodyPr>
            <a:lstStyle/>
            <a:p>
              <a:pPr>
                <a:lnSpc>
                  <a:spcPct val="13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Even with a Population over 120, the PSA 10 Charizard commands heavy $. Consider this, Michael Jordan’s PSA 10 fleer Rookie is valued over $650,000.00 meanwhile Charizard has almost a third the population while fetching half the price of MJ. You could say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Zard</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the Jordan of Pokémon. </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685931D5-17E0-AFFA-B1F8-69EE53B8C6E0}"/>
                </a:ext>
              </a:extLst>
            </p:cNvPr>
            <p:cNvSpPr txBox="1"/>
            <p:nvPr/>
          </p:nvSpPr>
          <p:spPr>
            <a:xfrm>
              <a:off x="6058145" y="2095089"/>
              <a:ext cx="6133855" cy="1077218"/>
            </a:xfrm>
            <a:prstGeom prst="rect">
              <a:avLst/>
            </a:prstGeom>
            <a:noFill/>
          </p:spPr>
          <p:txBody>
            <a:bodyPr wrap="square" rtlCol="0">
              <a:spAutoFit/>
            </a:bodyPr>
            <a:lstStyle/>
            <a:p>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1999 Pokémon Base 1st Edition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Holo</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Charizard</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1C8F6F60-FF86-31BC-4DF3-DA0912435B57}"/>
                </a:ext>
              </a:extLst>
            </p:cNvPr>
            <p:cNvSpPr txBox="1"/>
            <p:nvPr/>
          </p:nvSpPr>
          <p:spPr>
            <a:xfrm>
              <a:off x="6058145" y="4967586"/>
              <a:ext cx="6133855" cy="584775"/>
            </a:xfrm>
            <a:prstGeom prst="rect">
              <a:avLst/>
            </a:prstGeom>
            <a:noFill/>
          </p:spPr>
          <p:txBody>
            <a:bodyPr wrap="square" rtlCol="0">
              <a:spAutoFit/>
            </a:bodyPr>
            <a:lstStyle/>
            <a:p>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$350,000.00</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82012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5" name="Group 1224">
            <a:extLst>
              <a:ext uri="{FF2B5EF4-FFF2-40B4-BE49-F238E27FC236}">
                <a16:creationId xmlns:a16="http://schemas.microsoft.com/office/drawing/2014/main" id="{9430E4BB-F2A7-2C65-FCE6-40A8CCE0DCFC}"/>
              </a:ext>
            </a:extLst>
          </p:cNvPr>
          <p:cNvGrpSpPr/>
          <p:nvPr/>
        </p:nvGrpSpPr>
        <p:grpSpPr>
          <a:xfrm>
            <a:off x="6573741" y="469484"/>
            <a:ext cx="4089648" cy="5919032"/>
            <a:chOff x="4051176" y="469484"/>
            <a:chExt cx="4089648" cy="5919032"/>
          </a:xfrm>
        </p:grpSpPr>
        <p:sp>
          <p:nvSpPr>
            <p:cNvPr id="1226" name="Rectangle: Rounded Corners 1225">
              <a:extLst>
                <a:ext uri="{FF2B5EF4-FFF2-40B4-BE49-F238E27FC236}">
                  <a16:creationId xmlns:a16="http://schemas.microsoft.com/office/drawing/2014/main" id="{A81B367A-0E86-A7AD-398F-AE7491AED569}"/>
                </a:ext>
              </a:extLst>
            </p:cNvPr>
            <p:cNvSpPr/>
            <p:nvPr/>
          </p:nvSpPr>
          <p:spPr>
            <a:xfrm>
              <a:off x="4055143" y="469484"/>
              <a:ext cx="4085681" cy="5919032"/>
            </a:xfrm>
            <a:prstGeom prst="roundRect">
              <a:avLst>
                <a:gd name="adj" fmla="val 1887"/>
              </a:avLst>
            </a:prstGeom>
            <a:blipFill dpi="0" rotWithShape="1">
              <a:blip r:embed="rId2">
                <a:alphaModFix amt="90000"/>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27" name="Graphic 27">
              <a:extLst>
                <a:ext uri="{FF2B5EF4-FFF2-40B4-BE49-F238E27FC236}">
                  <a16:creationId xmlns:a16="http://schemas.microsoft.com/office/drawing/2014/main" id="{D346118C-0144-3AB9-D5DF-0E7511892B22}"/>
                </a:ext>
              </a:extLst>
            </p:cNvPr>
            <p:cNvSpPr/>
            <p:nvPr/>
          </p:nvSpPr>
          <p:spPr>
            <a:xfrm>
              <a:off x="4096612" y="484811"/>
              <a:ext cx="3237384" cy="864985"/>
            </a:xfrm>
            <a:custGeom>
              <a:avLst/>
              <a:gdLst>
                <a:gd name="connsiteX0" fmla="*/ 4983861 w 11163490"/>
                <a:gd name="connsiteY0" fmla="*/ 1026 h 2982731"/>
                <a:gd name="connsiteX1" fmla="*/ 0 w 11163490"/>
                <a:gd name="connsiteY1" fmla="*/ 1026 h 2982731"/>
                <a:gd name="connsiteX2" fmla="*/ 0 w 11163490"/>
                <a:gd name="connsiteY2" fmla="*/ 2982732 h 2982731"/>
                <a:gd name="connsiteX3" fmla="*/ 1196435 w 11163490"/>
                <a:gd name="connsiteY3" fmla="*/ 2255974 h 2982731"/>
                <a:gd name="connsiteX4" fmla="*/ 2426399 w 11163490"/>
                <a:gd name="connsiteY4" fmla="*/ 2036042 h 2982731"/>
                <a:gd name="connsiteX5" fmla="*/ 4983861 w 11163490"/>
                <a:gd name="connsiteY5" fmla="*/ 2036042 h 2982731"/>
                <a:gd name="connsiteX6" fmla="*/ 7538276 w 11163490"/>
                <a:gd name="connsiteY6" fmla="*/ 2026612 h 2982731"/>
                <a:gd name="connsiteX7" fmla="*/ 8799290 w 11163490"/>
                <a:gd name="connsiteY7" fmla="*/ 1540647 h 2982731"/>
                <a:gd name="connsiteX8" fmla="*/ 8807768 w 11163490"/>
                <a:gd name="connsiteY8" fmla="*/ 1532931 h 2982731"/>
                <a:gd name="connsiteX9" fmla="*/ 9642634 w 11163490"/>
                <a:gd name="connsiteY9" fmla="*/ 459464 h 2982731"/>
                <a:gd name="connsiteX10" fmla="*/ 11163491 w 11163490"/>
                <a:gd name="connsiteY10" fmla="*/ 1026 h 2982731"/>
                <a:gd name="connsiteX11" fmla="*/ 4983861 w 11163490"/>
                <a:gd name="connsiteY11" fmla="*/ 1026 h 298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3490" h="2982731">
                  <a:moveTo>
                    <a:pt x="4983861" y="1026"/>
                  </a:moveTo>
                  <a:lnTo>
                    <a:pt x="0" y="1026"/>
                  </a:lnTo>
                  <a:lnTo>
                    <a:pt x="0" y="2982732"/>
                  </a:lnTo>
                  <a:cubicBezTo>
                    <a:pt x="226600" y="2775754"/>
                    <a:pt x="623697" y="2465524"/>
                    <a:pt x="1196435" y="2255974"/>
                  </a:cubicBezTo>
                  <a:cubicBezTo>
                    <a:pt x="1695355" y="2073380"/>
                    <a:pt x="2136267" y="2037090"/>
                    <a:pt x="2426399" y="2036042"/>
                  </a:cubicBezTo>
                  <a:lnTo>
                    <a:pt x="4983861" y="2036042"/>
                  </a:lnTo>
                  <a:cubicBezTo>
                    <a:pt x="6679597" y="2036042"/>
                    <a:pt x="7102221" y="2025755"/>
                    <a:pt x="7538276" y="2026612"/>
                  </a:cubicBezTo>
                  <a:cubicBezTo>
                    <a:pt x="8004524" y="2027469"/>
                    <a:pt x="8454961" y="1854972"/>
                    <a:pt x="8799290" y="1540647"/>
                  </a:cubicBezTo>
                  <a:cubicBezTo>
                    <a:pt x="8802148" y="1538075"/>
                    <a:pt x="8804910" y="1535503"/>
                    <a:pt x="8807768" y="1532931"/>
                  </a:cubicBezTo>
                  <a:cubicBezTo>
                    <a:pt x="9270873" y="1106592"/>
                    <a:pt x="9320022" y="765502"/>
                    <a:pt x="9642634" y="459464"/>
                  </a:cubicBezTo>
                  <a:cubicBezTo>
                    <a:pt x="9887902" y="226768"/>
                    <a:pt x="10325291" y="-17834"/>
                    <a:pt x="11163491" y="1026"/>
                  </a:cubicBezTo>
                  <a:lnTo>
                    <a:pt x="4983861" y="1026"/>
                  </a:lnTo>
                  <a:close/>
                </a:path>
              </a:pathLst>
            </a:custGeom>
            <a:gradFill>
              <a:gsLst>
                <a:gs pos="43000">
                  <a:srgbClr val="87B8EC"/>
                </a:gs>
                <a:gs pos="100000">
                  <a:srgbClr val="3F8DC0"/>
                </a:gs>
                <a:gs pos="0">
                  <a:srgbClr val="3F8DC0"/>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1228" name="Rectangle: Rounded Corners 1227">
              <a:extLst>
                <a:ext uri="{FF2B5EF4-FFF2-40B4-BE49-F238E27FC236}">
                  <a16:creationId xmlns:a16="http://schemas.microsoft.com/office/drawing/2014/main" id="{300C3382-8A9B-DDF2-5681-28F83F81EAB0}"/>
                </a:ext>
              </a:extLst>
            </p:cNvPr>
            <p:cNvSpPr/>
            <p:nvPr/>
          </p:nvSpPr>
          <p:spPr>
            <a:xfrm>
              <a:off x="4051176" y="469485"/>
              <a:ext cx="4085681" cy="5919031"/>
            </a:xfrm>
            <a:prstGeom prst="roundRect">
              <a:avLst>
                <a:gd name="adj" fmla="val 1887"/>
              </a:avLst>
            </a:prstGeom>
            <a:no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29" name="Rectangle: Rounded Corners 1228">
              <a:extLst>
                <a:ext uri="{FF2B5EF4-FFF2-40B4-BE49-F238E27FC236}">
                  <a16:creationId xmlns:a16="http://schemas.microsoft.com/office/drawing/2014/main" id="{FE92AF97-E448-3B7B-7736-4CA380FFEACB}"/>
                </a:ext>
              </a:extLst>
            </p:cNvPr>
            <p:cNvSpPr/>
            <p:nvPr/>
          </p:nvSpPr>
          <p:spPr>
            <a:xfrm>
              <a:off x="4307951" y="990876"/>
              <a:ext cx="3571977" cy="2466977"/>
            </a:xfrm>
            <a:prstGeom prst="roundRect">
              <a:avLst>
                <a:gd name="adj" fmla="val 4415"/>
              </a:avLst>
            </a:prstGeom>
            <a:blipFill>
              <a:blip r:embed="rId3">
                <a:alphaModFix amt="90000"/>
              </a:blip>
              <a:stretch>
                <a:fillRect/>
              </a:stretch>
            </a:blip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0" name="TextBox 1229">
              <a:extLst>
                <a:ext uri="{FF2B5EF4-FFF2-40B4-BE49-F238E27FC236}">
                  <a16:creationId xmlns:a16="http://schemas.microsoft.com/office/drawing/2014/main" id="{7B972B12-790F-BA16-4BE7-B7D8D0F3C688}"/>
                </a:ext>
              </a:extLst>
            </p:cNvPr>
            <p:cNvSpPr txBox="1"/>
            <p:nvPr/>
          </p:nvSpPr>
          <p:spPr>
            <a:xfrm>
              <a:off x="4246681" y="556186"/>
              <a:ext cx="875561" cy="400110"/>
            </a:xfrm>
            <a:prstGeom prst="rect">
              <a:avLst/>
            </a:prstGeom>
            <a:noFill/>
          </p:spPr>
          <p:txBody>
            <a:bodyPr wrap="none" rtlCol="0">
              <a:spAutoFit/>
            </a:bodyPr>
            <a:lstStyle/>
            <a:p>
              <a:r>
                <a:rPr lang="en-US" sz="2000" dirty="0" err="1">
                  <a:latin typeface="Open Sans bold" panose="020B0806030504020204" pitchFamily="34" charset="0"/>
                  <a:ea typeface="Open Sans bold" panose="020B0806030504020204" pitchFamily="34" charset="0"/>
                  <a:cs typeface="Open Sans bold" panose="020B0806030504020204" pitchFamily="34" charset="0"/>
                </a:rPr>
                <a:t>Lugia</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231" name="TextBox 1230">
              <a:extLst>
                <a:ext uri="{FF2B5EF4-FFF2-40B4-BE49-F238E27FC236}">
                  <a16:creationId xmlns:a16="http://schemas.microsoft.com/office/drawing/2014/main" id="{31318723-AA84-265D-0055-B4DA922D0098}"/>
                </a:ext>
              </a:extLst>
            </p:cNvPr>
            <p:cNvSpPr txBox="1"/>
            <p:nvPr/>
          </p:nvSpPr>
          <p:spPr>
            <a:xfrm>
              <a:off x="7040998" y="556186"/>
              <a:ext cx="622286" cy="400110"/>
            </a:xfrm>
            <a:prstGeom prst="rect">
              <a:avLst/>
            </a:prstGeom>
            <a:noFill/>
          </p:spPr>
          <p:txBody>
            <a:bodyPr wrap="none" rtlCol="0">
              <a:spAutoFit/>
            </a:bodyPr>
            <a:lstStyle/>
            <a:p>
              <a:pPr algn="r"/>
              <a:r>
                <a:rPr lang="en-US" sz="2000" dirty="0">
                  <a:latin typeface="Open Sans bold" panose="020B0806030504020204" pitchFamily="34" charset="0"/>
                  <a:ea typeface="Open Sans bold" panose="020B0806030504020204" pitchFamily="34" charset="0"/>
                  <a:cs typeface="Open Sans bold" panose="020B0806030504020204" pitchFamily="34" charset="0"/>
                </a:rPr>
                <a:t>130</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232" name="TextBox 1231">
              <a:extLst>
                <a:ext uri="{FF2B5EF4-FFF2-40B4-BE49-F238E27FC236}">
                  <a16:creationId xmlns:a16="http://schemas.microsoft.com/office/drawing/2014/main" id="{1CB1DECE-D5A6-2DED-1401-EBC6C90107E7}"/>
                </a:ext>
              </a:extLst>
            </p:cNvPr>
            <p:cNvSpPr txBox="1"/>
            <p:nvPr/>
          </p:nvSpPr>
          <p:spPr>
            <a:xfrm>
              <a:off x="6886921" y="664881"/>
              <a:ext cx="354505" cy="244999"/>
            </a:xfrm>
            <a:prstGeom prst="rect">
              <a:avLst/>
            </a:prstGeom>
            <a:noFill/>
          </p:spPr>
          <p:txBody>
            <a:bodyPr wrap="none" rtlCol="0">
              <a:spAutoFit/>
            </a:bodyPr>
            <a:lstStyle/>
            <a:p>
              <a:r>
                <a:rPr lang="en-US" sz="1050" dirty="0">
                  <a:latin typeface="Open Sans Extrabold" panose="020B0906030804020204" pitchFamily="34" charset="0"/>
                  <a:ea typeface="Open Sans Extrabold" panose="020B0906030804020204" pitchFamily="34" charset="0"/>
                  <a:cs typeface="Open Sans Extrabold" panose="020B0906030804020204" pitchFamily="34" charset="0"/>
                </a:rPr>
                <a:t>XP</a:t>
              </a:r>
              <a:endParaRPr lang="en-IN" sz="1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33" name="Rectangle: Rounded Corners 1232">
              <a:extLst>
                <a:ext uri="{FF2B5EF4-FFF2-40B4-BE49-F238E27FC236}">
                  <a16:creationId xmlns:a16="http://schemas.microsoft.com/office/drawing/2014/main" id="{5BE2C426-D355-201C-8036-125940104234}"/>
                </a:ext>
              </a:extLst>
            </p:cNvPr>
            <p:cNvSpPr/>
            <p:nvPr/>
          </p:nvSpPr>
          <p:spPr>
            <a:xfrm>
              <a:off x="4198719" y="3365737"/>
              <a:ext cx="3787991" cy="191747"/>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Diving Pokémon. Length: 17’ 1”, Weight: 476.2 lbs.</a:t>
              </a: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34" name="TextBox 1233">
              <a:extLst>
                <a:ext uri="{FF2B5EF4-FFF2-40B4-BE49-F238E27FC236}">
                  <a16:creationId xmlns:a16="http://schemas.microsoft.com/office/drawing/2014/main" id="{5C2F1BF1-D5DA-67ED-8129-106746E21BFA}"/>
                </a:ext>
              </a:extLst>
            </p:cNvPr>
            <p:cNvSpPr txBox="1"/>
            <p:nvPr/>
          </p:nvSpPr>
          <p:spPr>
            <a:xfrm>
              <a:off x="4307952" y="4084201"/>
              <a:ext cx="3571977" cy="400110"/>
            </a:xfrm>
            <a:prstGeom prst="rect">
              <a:avLst/>
            </a:prstGeom>
            <a:noFill/>
          </p:spPr>
          <p:txBody>
            <a:bodyPr wrap="square" rtlCol="0">
              <a:spAutoFit/>
            </a:bodyPr>
            <a:lstStyle/>
            <a:p>
              <a:r>
                <a:rPr lang="en-US" sz="1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Search your deck for a basic Energy card and attach it to this Pokémon. Then, shuffle your deck. </a:t>
              </a:r>
            </a:p>
          </p:txBody>
        </p:sp>
        <p:sp>
          <p:nvSpPr>
            <p:cNvPr id="1235" name="TextBox 1234">
              <a:extLst>
                <a:ext uri="{FF2B5EF4-FFF2-40B4-BE49-F238E27FC236}">
                  <a16:creationId xmlns:a16="http://schemas.microsoft.com/office/drawing/2014/main" id="{D60DC400-3C42-ABC1-41B6-800D443B686A}"/>
                </a:ext>
              </a:extLst>
            </p:cNvPr>
            <p:cNvSpPr txBox="1"/>
            <p:nvPr/>
          </p:nvSpPr>
          <p:spPr>
            <a:xfrm>
              <a:off x="5582510" y="4526929"/>
              <a:ext cx="1860097" cy="369332"/>
            </a:xfrm>
            <a:prstGeom prst="rect">
              <a:avLst/>
            </a:prstGeom>
            <a:noFill/>
          </p:spPr>
          <p:txBody>
            <a:bodyPr wrap="square" rtlCol="0">
              <a:spAutoFit/>
            </a:bodyPr>
            <a:lstStyle/>
            <a:p>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Blasting Wind</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36" name="TextBox 1235">
              <a:extLst>
                <a:ext uri="{FF2B5EF4-FFF2-40B4-BE49-F238E27FC236}">
                  <a16:creationId xmlns:a16="http://schemas.microsoft.com/office/drawing/2014/main" id="{4B138316-0F89-5B6A-5C4C-C852E2FCF50C}"/>
                </a:ext>
              </a:extLst>
            </p:cNvPr>
            <p:cNvSpPr txBox="1"/>
            <p:nvPr/>
          </p:nvSpPr>
          <p:spPr>
            <a:xfrm>
              <a:off x="6731186" y="4526929"/>
              <a:ext cx="1147339" cy="369332"/>
            </a:xfrm>
            <a:prstGeom prst="rect">
              <a:avLst/>
            </a:prstGeom>
            <a:noFill/>
          </p:spPr>
          <p:txBody>
            <a:bodyPr wrap="square" rtlCol="0">
              <a:spAutoFit/>
            </a:bodyPr>
            <a:lstStyle/>
            <a:p>
              <a:pPr algn="r"/>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110</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37" name="Rectangle: Rounded Corners 1236">
              <a:extLst>
                <a:ext uri="{FF2B5EF4-FFF2-40B4-BE49-F238E27FC236}">
                  <a16:creationId xmlns:a16="http://schemas.microsoft.com/office/drawing/2014/main" id="{67FBEFB1-B885-584B-0953-6F05322FB1C2}"/>
                </a:ext>
              </a:extLst>
            </p:cNvPr>
            <p:cNvSpPr/>
            <p:nvPr/>
          </p:nvSpPr>
          <p:spPr>
            <a:xfrm>
              <a:off x="4198719" y="4994602"/>
              <a:ext cx="3787991" cy="37935"/>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38" name="Oval 1237">
              <a:extLst>
                <a:ext uri="{FF2B5EF4-FFF2-40B4-BE49-F238E27FC236}">
                  <a16:creationId xmlns:a16="http://schemas.microsoft.com/office/drawing/2014/main" id="{E59680B5-0CD9-ACF1-9CEA-F7D6962361EF}"/>
                </a:ext>
              </a:extLst>
            </p:cNvPr>
            <p:cNvSpPr/>
            <p:nvPr/>
          </p:nvSpPr>
          <p:spPr>
            <a:xfrm>
              <a:off x="4403478" y="5303431"/>
              <a:ext cx="226623" cy="226622"/>
            </a:xfrm>
            <a:prstGeom prst="ellipse">
              <a:avLst/>
            </a:prstGeom>
            <a:gradFill flip="none" rotWithShape="1">
              <a:gsLst>
                <a:gs pos="39000">
                  <a:srgbClr val="FAC400"/>
                </a:gs>
                <a:gs pos="100000">
                  <a:srgbClr val="CCA000"/>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39" name="Group 1238">
              <a:extLst>
                <a:ext uri="{FF2B5EF4-FFF2-40B4-BE49-F238E27FC236}">
                  <a16:creationId xmlns:a16="http://schemas.microsoft.com/office/drawing/2014/main" id="{15293729-1A13-EFCE-1F07-7FDDCDCA8A6A}"/>
                </a:ext>
              </a:extLst>
            </p:cNvPr>
            <p:cNvGrpSpPr/>
            <p:nvPr/>
          </p:nvGrpSpPr>
          <p:grpSpPr>
            <a:xfrm>
              <a:off x="5385447" y="5295751"/>
              <a:ext cx="234304" cy="234304"/>
              <a:chOff x="2674403" y="6350537"/>
              <a:chExt cx="359448" cy="359448"/>
            </a:xfrm>
          </p:grpSpPr>
          <p:sp>
            <p:nvSpPr>
              <p:cNvPr id="1274" name="Oval 1273">
                <a:extLst>
                  <a:ext uri="{FF2B5EF4-FFF2-40B4-BE49-F238E27FC236}">
                    <a16:creationId xmlns:a16="http://schemas.microsoft.com/office/drawing/2014/main" id="{9D6F8858-2DB1-FFD6-47F7-5B715D94B456}"/>
                  </a:ext>
                </a:extLst>
              </p:cNvPr>
              <p:cNvSpPr/>
              <p:nvPr/>
            </p:nvSpPr>
            <p:spPr>
              <a:xfrm>
                <a:off x="2674403" y="6350537"/>
                <a:ext cx="359448" cy="359448"/>
              </a:xfrm>
              <a:prstGeom prst="ellipse">
                <a:avLst/>
              </a:prstGeom>
              <a:gradFill flip="none" rotWithShape="1">
                <a:gsLst>
                  <a:gs pos="1000">
                    <a:srgbClr val="FE8F48"/>
                  </a:gs>
                  <a:gs pos="100000">
                    <a:srgbClr val="EB5D27"/>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75" name="Graphic 1274">
                <a:extLst>
                  <a:ext uri="{FF2B5EF4-FFF2-40B4-BE49-F238E27FC236}">
                    <a16:creationId xmlns:a16="http://schemas.microsoft.com/office/drawing/2014/main" id="{0AFF13D6-DE6E-88F9-EE59-264CA59F11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1426" y="6428079"/>
                <a:ext cx="185403" cy="204365"/>
              </a:xfrm>
              <a:prstGeom prst="rect">
                <a:avLst/>
              </a:prstGeom>
            </p:spPr>
          </p:pic>
        </p:grpSp>
        <p:sp>
          <p:nvSpPr>
            <p:cNvPr id="1240" name="TextBox 1239">
              <a:extLst>
                <a:ext uri="{FF2B5EF4-FFF2-40B4-BE49-F238E27FC236}">
                  <a16:creationId xmlns:a16="http://schemas.microsoft.com/office/drawing/2014/main" id="{B9F6FCD2-72CD-A353-959D-7E335649B863}"/>
                </a:ext>
              </a:extLst>
            </p:cNvPr>
            <p:cNvSpPr txBox="1"/>
            <p:nvPr/>
          </p:nvSpPr>
          <p:spPr>
            <a:xfrm>
              <a:off x="4635990" y="5235152"/>
              <a:ext cx="459861" cy="369332"/>
            </a:xfrm>
            <a:prstGeom prst="rect">
              <a:avLst/>
            </a:prstGeom>
            <a:noFill/>
          </p:spPr>
          <p:txBody>
            <a:bodyPr wrap="square" rtlCol="0">
              <a:spAutoFit/>
            </a:bodyPr>
            <a:lstStyle/>
            <a:p>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x2</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41" name="TextBox 1240">
              <a:extLst>
                <a:ext uri="{FF2B5EF4-FFF2-40B4-BE49-F238E27FC236}">
                  <a16:creationId xmlns:a16="http://schemas.microsoft.com/office/drawing/2014/main" id="{93133B08-3B94-B898-1C8F-ADE2120461A9}"/>
                </a:ext>
              </a:extLst>
            </p:cNvPr>
            <p:cNvSpPr txBox="1"/>
            <p:nvPr/>
          </p:nvSpPr>
          <p:spPr>
            <a:xfrm>
              <a:off x="5626652" y="5235152"/>
              <a:ext cx="534824" cy="369332"/>
            </a:xfrm>
            <a:prstGeom prst="rect">
              <a:avLst/>
            </a:prstGeom>
            <a:noFill/>
          </p:spPr>
          <p:txBody>
            <a:bodyPr wrap="square" rtlCol="0">
              <a:spAutoFit/>
            </a:bodyPr>
            <a:lstStyle/>
            <a:p>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-20</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42" name="TextBox 1241">
              <a:extLst>
                <a:ext uri="{FF2B5EF4-FFF2-40B4-BE49-F238E27FC236}">
                  <a16:creationId xmlns:a16="http://schemas.microsoft.com/office/drawing/2014/main" id="{93B9B4E1-AA28-87D8-DA06-C4F37DA8B2E1}"/>
                </a:ext>
              </a:extLst>
            </p:cNvPr>
            <p:cNvSpPr txBox="1"/>
            <p:nvPr/>
          </p:nvSpPr>
          <p:spPr>
            <a:xfrm>
              <a:off x="4361736" y="5107574"/>
              <a:ext cx="677390" cy="215444"/>
            </a:xfrm>
            <a:prstGeom prst="rect">
              <a:avLst/>
            </a:prstGeom>
            <a:noFill/>
          </p:spPr>
          <p:txBody>
            <a:bodyPr wrap="square" rtlCol="0">
              <a:spAutoFit/>
            </a:bodyPr>
            <a:lstStyle/>
            <a:p>
              <a:pPr algn="ctr"/>
              <a:r>
                <a:rPr lang="en-US"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weakness</a:t>
              </a:r>
              <a:endParaRPr lang="en-IN"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43" name="TextBox 1242">
              <a:extLst>
                <a:ext uri="{FF2B5EF4-FFF2-40B4-BE49-F238E27FC236}">
                  <a16:creationId xmlns:a16="http://schemas.microsoft.com/office/drawing/2014/main" id="{73AA0625-38BB-30C7-2747-AA8D267D5D23}"/>
                </a:ext>
              </a:extLst>
            </p:cNvPr>
            <p:cNvSpPr txBox="1"/>
            <p:nvPr/>
          </p:nvSpPr>
          <p:spPr>
            <a:xfrm>
              <a:off x="5385403" y="5107574"/>
              <a:ext cx="782973" cy="215444"/>
            </a:xfrm>
            <a:prstGeom prst="rect">
              <a:avLst/>
            </a:prstGeom>
            <a:noFill/>
          </p:spPr>
          <p:txBody>
            <a:bodyPr wrap="square" rtlCol="0">
              <a:spAutoFit/>
            </a:bodyPr>
            <a:lstStyle/>
            <a:p>
              <a:pPr algn="ctr"/>
              <a:r>
                <a:rPr lang="en-US"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resistance</a:t>
              </a:r>
              <a:endParaRPr lang="en-IN"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44" name="TextBox 1243">
              <a:extLst>
                <a:ext uri="{FF2B5EF4-FFF2-40B4-BE49-F238E27FC236}">
                  <a16:creationId xmlns:a16="http://schemas.microsoft.com/office/drawing/2014/main" id="{73EADC1F-D18C-D810-4517-1B99255630D5}"/>
                </a:ext>
              </a:extLst>
            </p:cNvPr>
            <p:cNvSpPr txBox="1"/>
            <p:nvPr/>
          </p:nvSpPr>
          <p:spPr>
            <a:xfrm>
              <a:off x="7070634" y="5107574"/>
              <a:ext cx="795598" cy="215444"/>
            </a:xfrm>
            <a:prstGeom prst="rect">
              <a:avLst/>
            </a:prstGeom>
            <a:noFill/>
          </p:spPr>
          <p:txBody>
            <a:bodyPr wrap="square" rtlCol="0">
              <a:spAutoFit/>
            </a:bodyPr>
            <a:lstStyle/>
            <a:p>
              <a:pPr algn="ctr"/>
              <a:r>
                <a:rPr lang="en-US"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retreat cost</a:t>
              </a:r>
              <a:endParaRPr lang="en-IN" sz="8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245" name="Group 1244">
              <a:extLst>
                <a:ext uri="{FF2B5EF4-FFF2-40B4-BE49-F238E27FC236}">
                  <a16:creationId xmlns:a16="http://schemas.microsoft.com/office/drawing/2014/main" id="{BA2C9F3D-EA1B-2932-68FB-ECA621E11BF0}"/>
                </a:ext>
              </a:extLst>
            </p:cNvPr>
            <p:cNvGrpSpPr/>
            <p:nvPr/>
          </p:nvGrpSpPr>
          <p:grpSpPr>
            <a:xfrm>
              <a:off x="7218041" y="5295751"/>
              <a:ext cx="234304" cy="234304"/>
              <a:chOff x="8809804" y="5832915"/>
              <a:chExt cx="242832" cy="242832"/>
            </a:xfrm>
          </p:grpSpPr>
          <p:sp>
            <p:nvSpPr>
              <p:cNvPr id="1272" name="Oval 1271">
                <a:extLst>
                  <a:ext uri="{FF2B5EF4-FFF2-40B4-BE49-F238E27FC236}">
                    <a16:creationId xmlns:a16="http://schemas.microsoft.com/office/drawing/2014/main" id="{187791F6-2948-1887-161D-FCC3FCE82D65}"/>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73" name="Graphic 1272">
                <a:extLst>
                  <a:ext uri="{FF2B5EF4-FFF2-40B4-BE49-F238E27FC236}">
                    <a16:creationId xmlns:a16="http://schemas.microsoft.com/office/drawing/2014/main" id="{BF4BE1C8-9E1A-1840-F084-9929B3128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246" name="Group 1245">
              <a:extLst>
                <a:ext uri="{FF2B5EF4-FFF2-40B4-BE49-F238E27FC236}">
                  <a16:creationId xmlns:a16="http://schemas.microsoft.com/office/drawing/2014/main" id="{3F19A00D-CF85-5F9A-2C41-8CDB59D3E0AE}"/>
                </a:ext>
              </a:extLst>
            </p:cNvPr>
            <p:cNvGrpSpPr/>
            <p:nvPr/>
          </p:nvGrpSpPr>
          <p:grpSpPr>
            <a:xfrm>
              <a:off x="7494030" y="5295751"/>
              <a:ext cx="234304" cy="234304"/>
              <a:chOff x="8809804" y="5832915"/>
              <a:chExt cx="242832" cy="242832"/>
            </a:xfrm>
          </p:grpSpPr>
          <p:sp>
            <p:nvSpPr>
              <p:cNvPr id="1270" name="Oval 1269">
                <a:extLst>
                  <a:ext uri="{FF2B5EF4-FFF2-40B4-BE49-F238E27FC236}">
                    <a16:creationId xmlns:a16="http://schemas.microsoft.com/office/drawing/2014/main" id="{C02C2377-FD2A-FEC8-E2D1-8879727422AD}"/>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71" name="Graphic 1270">
                <a:extLst>
                  <a:ext uri="{FF2B5EF4-FFF2-40B4-BE49-F238E27FC236}">
                    <a16:creationId xmlns:a16="http://schemas.microsoft.com/office/drawing/2014/main" id="{4F207715-EA4F-E2B0-A5F5-7488B2FB37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247" name="Group 1246">
              <a:extLst>
                <a:ext uri="{FF2B5EF4-FFF2-40B4-BE49-F238E27FC236}">
                  <a16:creationId xmlns:a16="http://schemas.microsoft.com/office/drawing/2014/main" id="{C0B71525-D293-13E7-D143-45612BFF94FE}"/>
                </a:ext>
              </a:extLst>
            </p:cNvPr>
            <p:cNvGrpSpPr/>
            <p:nvPr/>
          </p:nvGrpSpPr>
          <p:grpSpPr>
            <a:xfrm>
              <a:off x="4381501" y="5700714"/>
              <a:ext cx="3406356" cy="492411"/>
              <a:chOff x="4319097" y="6034088"/>
              <a:chExt cx="3530339" cy="409900"/>
            </a:xfrm>
          </p:grpSpPr>
          <p:sp>
            <p:nvSpPr>
              <p:cNvPr id="1268" name="TextBox 1267">
                <a:extLst>
                  <a:ext uri="{FF2B5EF4-FFF2-40B4-BE49-F238E27FC236}">
                    <a16:creationId xmlns:a16="http://schemas.microsoft.com/office/drawing/2014/main" id="{6A3C8DE7-51B3-EC4D-F6B9-C43908331E0F}"/>
                  </a:ext>
                </a:extLst>
              </p:cNvPr>
              <p:cNvSpPr txBox="1"/>
              <p:nvPr/>
            </p:nvSpPr>
            <p:spPr>
              <a:xfrm>
                <a:off x="4385618" y="6052467"/>
                <a:ext cx="3416494" cy="384306"/>
              </a:xfrm>
              <a:prstGeom prst="rect">
                <a:avLst/>
              </a:prstGeom>
              <a:noFill/>
            </p:spPr>
            <p:txBody>
              <a:bodyPr wrap="square" rtlCol="0">
                <a:spAutoFit/>
              </a:bodyPr>
              <a:lstStyle/>
              <a:p>
                <a:pPr algn="just"/>
                <a:r>
                  <a:rPr lang="en-US" sz="8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Known as the Guardian of the Seas, </a:t>
                </a:r>
                <a:r>
                  <a:rPr lang="en-US" sz="800"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Lugia</a:t>
                </a:r>
                <a:r>
                  <a:rPr lang="en-US" sz="8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is tremendously intelligent and is very gentle with the life around it, despite its colossal size</a:t>
                </a:r>
              </a:p>
            </p:txBody>
          </p:sp>
          <p:sp>
            <p:nvSpPr>
              <p:cNvPr id="1269" name="Rectangle: Rounded Corners 1268">
                <a:extLst>
                  <a:ext uri="{FF2B5EF4-FFF2-40B4-BE49-F238E27FC236}">
                    <a16:creationId xmlns:a16="http://schemas.microsoft.com/office/drawing/2014/main" id="{5F07F3F4-EDFD-AF28-F173-485C8C2DDFDB}"/>
                  </a:ext>
                </a:extLst>
              </p:cNvPr>
              <p:cNvSpPr/>
              <p:nvPr/>
            </p:nvSpPr>
            <p:spPr>
              <a:xfrm>
                <a:off x="4319097" y="6034088"/>
                <a:ext cx="3530339" cy="409900"/>
              </a:xfrm>
              <a:prstGeom prst="roundRect">
                <a:avLst>
                  <a:gd name="adj" fmla="val 1887"/>
                </a:avLst>
              </a:prstGeom>
              <a:noFill/>
              <a:ln w="25400">
                <a:gradFill>
                  <a:gsLst>
                    <a:gs pos="0">
                      <a:srgbClr val="CCA000"/>
                    </a:gs>
                    <a:gs pos="100000">
                      <a:srgbClr val="CCA000"/>
                    </a:gs>
                    <a:gs pos="54000">
                      <a:srgbClr val="FFDF66"/>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48" name="Group 1247">
              <a:extLst>
                <a:ext uri="{FF2B5EF4-FFF2-40B4-BE49-F238E27FC236}">
                  <a16:creationId xmlns:a16="http://schemas.microsoft.com/office/drawing/2014/main" id="{3D1CACA6-8937-208F-A259-6D1667113DF1}"/>
                </a:ext>
              </a:extLst>
            </p:cNvPr>
            <p:cNvGrpSpPr/>
            <p:nvPr/>
          </p:nvGrpSpPr>
          <p:grpSpPr>
            <a:xfrm>
              <a:off x="4399305" y="4583883"/>
              <a:ext cx="234304" cy="234304"/>
              <a:chOff x="8809804" y="5832915"/>
              <a:chExt cx="242832" cy="242832"/>
            </a:xfrm>
            <a:effectLst>
              <a:outerShdw blurRad="12700" sx="102000" sy="102000" algn="ctr" rotWithShape="0">
                <a:prstClr val="black">
                  <a:alpha val="40000"/>
                </a:prstClr>
              </a:outerShdw>
            </a:effectLst>
          </p:grpSpPr>
          <p:sp>
            <p:nvSpPr>
              <p:cNvPr id="1266" name="Oval 1265">
                <a:extLst>
                  <a:ext uri="{FF2B5EF4-FFF2-40B4-BE49-F238E27FC236}">
                    <a16:creationId xmlns:a16="http://schemas.microsoft.com/office/drawing/2014/main" id="{92A10E5F-E455-1AF4-8DEA-EBFA65A02058}"/>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67" name="Graphic 1266">
                <a:extLst>
                  <a:ext uri="{FF2B5EF4-FFF2-40B4-BE49-F238E27FC236}">
                    <a16:creationId xmlns:a16="http://schemas.microsoft.com/office/drawing/2014/main" id="{6DE7DEBF-F797-305C-6EEC-91B26A198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249" name="Group 1248">
              <a:extLst>
                <a:ext uri="{FF2B5EF4-FFF2-40B4-BE49-F238E27FC236}">
                  <a16:creationId xmlns:a16="http://schemas.microsoft.com/office/drawing/2014/main" id="{4D276AA9-19C5-6B37-5BF7-FB1F13FB0905}"/>
                </a:ext>
              </a:extLst>
            </p:cNvPr>
            <p:cNvGrpSpPr/>
            <p:nvPr/>
          </p:nvGrpSpPr>
          <p:grpSpPr>
            <a:xfrm>
              <a:off x="4704744" y="4583883"/>
              <a:ext cx="234304" cy="234304"/>
              <a:chOff x="8809804" y="5832915"/>
              <a:chExt cx="242832" cy="242832"/>
            </a:xfrm>
            <a:effectLst>
              <a:outerShdw blurRad="12700" sx="102000" sy="102000" algn="ctr" rotWithShape="0">
                <a:prstClr val="black">
                  <a:alpha val="40000"/>
                </a:prstClr>
              </a:outerShdw>
            </a:effectLst>
          </p:grpSpPr>
          <p:sp>
            <p:nvSpPr>
              <p:cNvPr id="1264" name="Oval 1263">
                <a:extLst>
                  <a:ext uri="{FF2B5EF4-FFF2-40B4-BE49-F238E27FC236}">
                    <a16:creationId xmlns:a16="http://schemas.microsoft.com/office/drawing/2014/main" id="{FB6B4793-95CC-9FB8-4D2D-2401F6D9A97F}"/>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65" name="Graphic 1264">
                <a:extLst>
                  <a:ext uri="{FF2B5EF4-FFF2-40B4-BE49-F238E27FC236}">
                    <a16:creationId xmlns:a16="http://schemas.microsoft.com/office/drawing/2014/main" id="{D2DEBF14-CF1A-C9A2-39F2-AB5803640C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250" name="Group 1249">
              <a:extLst>
                <a:ext uri="{FF2B5EF4-FFF2-40B4-BE49-F238E27FC236}">
                  <a16:creationId xmlns:a16="http://schemas.microsoft.com/office/drawing/2014/main" id="{7223CC36-A029-DF4C-7931-3054CF521C32}"/>
                </a:ext>
              </a:extLst>
            </p:cNvPr>
            <p:cNvGrpSpPr/>
            <p:nvPr/>
          </p:nvGrpSpPr>
          <p:grpSpPr>
            <a:xfrm>
              <a:off x="5010183" y="4583883"/>
              <a:ext cx="234304" cy="234304"/>
              <a:chOff x="8809804" y="5832915"/>
              <a:chExt cx="242832" cy="242832"/>
            </a:xfrm>
            <a:effectLst>
              <a:outerShdw blurRad="12700" sx="102000" sy="102000" algn="ctr" rotWithShape="0">
                <a:prstClr val="black">
                  <a:alpha val="40000"/>
                </a:prstClr>
              </a:outerShdw>
            </a:effectLst>
          </p:grpSpPr>
          <p:sp>
            <p:nvSpPr>
              <p:cNvPr id="1262" name="Oval 1261">
                <a:extLst>
                  <a:ext uri="{FF2B5EF4-FFF2-40B4-BE49-F238E27FC236}">
                    <a16:creationId xmlns:a16="http://schemas.microsoft.com/office/drawing/2014/main" id="{82EBD6F8-65F0-22BE-0F8F-8E60DB606E77}"/>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63" name="Graphic 1262">
                <a:extLst>
                  <a:ext uri="{FF2B5EF4-FFF2-40B4-BE49-F238E27FC236}">
                    <a16:creationId xmlns:a16="http://schemas.microsoft.com/office/drawing/2014/main" id="{B6DEF813-A6DA-C8AB-3AA5-FA72575C37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251" name="Group 1250">
              <a:extLst>
                <a:ext uri="{FF2B5EF4-FFF2-40B4-BE49-F238E27FC236}">
                  <a16:creationId xmlns:a16="http://schemas.microsoft.com/office/drawing/2014/main" id="{4DD12B7F-F562-F9AF-F34C-03F5DA9624DD}"/>
                </a:ext>
              </a:extLst>
            </p:cNvPr>
            <p:cNvGrpSpPr/>
            <p:nvPr/>
          </p:nvGrpSpPr>
          <p:grpSpPr>
            <a:xfrm>
              <a:off x="5315621" y="4583883"/>
              <a:ext cx="234304" cy="234304"/>
              <a:chOff x="8809804" y="5832915"/>
              <a:chExt cx="242832" cy="242832"/>
            </a:xfrm>
            <a:effectLst>
              <a:outerShdw blurRad="12700" sx="102000" sy="102000" algn="ctr" rotWithShape="0">
                <a:prstClr val="black">
                  <a:alpha val="40000"/>
                </a:prstClr>
              </a:outerShdw>
            </a:effectLst>
          </p:grpSpPr>
          <p:sp>
            <p:nvSpPr>
              <p:cNvPr id="1260" name="Oval 1259">
                <a:extLst>
                  <a:ext uri="{FF2B5EF4-FFF2-40B4-BE49-F238E27FC236}">
                    <a16:creationId xmlns:a16="http://schemas.microsoft.com/office/drawing/2014/main" id="{6274FB6A-DE8C-8A89-AC6D-4154F79A0EBD}"/>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61" name="Graphic 1260">
                <a:extLst>
                  <a:ext uri="{FF2B5EF4-FFF2-40B4-BE49-F238E27FC236}">
                    <a16:creationId xmlns:a16="http://schemas.microsoft.com/office/drawing/2014/main" id="{8B8BFCFA-92F6-AD00-F443-0BCA23B14C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sp>
          <p:nvSpPr>
            <p:cNvPr id="1252" name="TextBox 1251">
              <a:extLst>
                <a:ext uri="{FF2B5EF4-FFF2-40B4-BE49-F238E27FC236}">
                  <a16:creationId xmlns:a16="http://schemas.microsoft.com/office/drawing/2014/main" id="{112E5CEF-4953-C9B7-183F-5F32C9420B3D}"/>
                </a:ext>
              </a:extLst>
            </p:cNvPr>
            <p:cNvSpPr txBox="1"/>
            <p:nvPr/>
          </p:nvSpPr>
          <p:spPr>
            <a:xfrm>
              <a:off x="4637576" y="3719267"/>
              <a:ext cx="1860097" cy="369332"/>
            </a:xfrm>
            <a:prstGeom prst="rect">
              <a:avLst/>
            </a:prstGeom>
            <a:noFill/>
          </p:spPr>
          <p:txBody>
            <a:bodyPr wrap="square" rtlCol="0">
              <a:spAutoFit/>
            </a:bodyPr>
            <a:lstStyle/>
            <a:p>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Power Charger</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53" name="Group 1252">
              <a:extLst>
                <a:ext uri="{FF2B5EF4-FFF2-40B4-BE49-F238E27FC236}">
                  <a16:creationId xmlns:a16="http://schemas.microsoft.com/office/drawing/2014/main" id="{9A3E151A-2FB4-B3D4-07EE-FD9DEC97C243}"/>
                </a:ext>
              </a:extLst>
            </p:cNvPr>
            <p:cNvGrpSpPr/>
            <p:nvPr/>
          </p:nvGrpSpPr>
          <p:grpSpPr>
            <a:xfrm>
              <a:off x="4399305" y="3776221"/>
              <a:ext cx="234304" cy="234304"/>
              <a:chOff x="8809804" y="5832915"/>
              <a:chExt cx="242832" cy="242832"/>
            </a:xfrm>
            <a:effectLst>
              <a:outerShdw blurRad="12700" sx="102000" sy="102000" algn="ctr" rotWithShape="0">
                <a:prstClr val="black">
                  <a:alpha val="40000"/>
                </a:prstClr>
              </a:outerShdw>
            </a:effectLst>
          </p:grpSpPr>
          <p:sp>
            <p:nvSpPr>
              <p:cNvPr id="1258" name="Oval 1257">
                <a:extLst>
                  <a:ext uri="{FF2B5EF4-FFF2-40B4-BE49-F238E27FC236}">
                    <a16:creationId xmlns:a16="http://schemas.microsoft.com/office/drawing/2014/main" id="{B1B3D9BA-EC70-7714-6F75-987DFC4DCCFE}"/>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59" name="Graphic 1258">
                <a:extLst>
                  <a:ext uri="{FF2B5EF4-FFF2-40B4-BE49-F238E27FC236}">
                    <a16:creationId xmlns:a16="http://schemas.microsoft.com/office/drawing/2014/main" id="{5A57B946-007F-7A1E-9711-30F42FC345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pic>
          <p:nvPicPr>
            <p:cNvPr id="1254" name="Graphic 1253">
              <a:extLst>
                <a:ext uri="{FF2B5EF4-FFF2-40B4-BE49-F238E27FC236}">
                  <a16:creationId xmlns:a16="http://schemas.microsoft.com/office/drawing/2014/main" id="{E32D6DF0-4573-C95F-A29B-F38AD99481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6253" y="5336206"/>
              <a:ext cx="161073" cy="161073"/>
            </a:xfrm>
            <a:prstGeom prst="rect">
              <a:avLst/>
            </a:prstGeom>
          </p:spPr>
        </p:pic>
        <p:grpSp>
          <p:nvGrpSpPr>
            <p:cNvPr id="1255" name="Group 1254">
              <a:extLst>
                <a:ext uri="{FF2B5EF4-FFF2-40B4-BE49-F238E27FC236}">
                  <a16:creationId xmlns:a16="http://schemas.microsoft.com/office/drawing/2014/main" id="{072BF150-2E93-582A-BF84-CA6B7D076FBE}"/>
                </a:ext>
              </a:extLst>
            </p:cNvPr>
            <p:cNvGrpSpPr/>
            <p:nvPr/>
          </p:nvGrpSpPr>
          <p:grpSpPr>
            <a:xfrm>
              <a:off x="7597329" y="549041"/>
              <a:ext cx="353695" cy="353695"/>
              <a:chOff x="8809804" y="5832915"/>
              <a:chExt cx="242832" cy="242832"/>
            </a:xfrm>
            <a:effectLst>
              <a:outerShdw blurRad="63500" sx="102000" sy="102000" algn="ctr" rotWithShape="0">
                <a:schemeClr val="bg1">
                  <a:alpha val="20000"/>
                </a:schemeClr>
              </a:outerShdw>
            </a:effectLst>
          </p:grpSpPr>
          <p:sp>
            <p:nvSpPr>
              <p:cNvPr id="1256" name="Oval 1255">
                <a:extLst>
                  <a:ext uri="{FF2B5EF4-FFF2-40B4-BE49-F238E27FC236}">
                    <a16:creationId xmlns:a16="http://schemas.microsoft.com/office/drawing/2014/main" id="{C6BBA45F-2C3F-A796-9516-FBD4E3986795}"/>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57" name="Graphic 1256">
                <a:extLst>
                  <a:ext uri="{FF2B5EF4-FFF2-40B4-BE49-F238E27FC236}">
                    <a16:creationId xmlns:a16="http://schemas.microsoft.com/office/drawing/2014/main" id="{9EF9359D-A037-C9E3-0646-5FF358BBB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grpSp>
        <p:nvGrpSpPr>
          <p:cNvPr id="8" name="Group 7">
            <a:extLst>
              <a:ext uri="{FF2B5EF4-FFF2-40B4-BE49-F238E27FC236}">
                <a16:creationId xmlns:a16="http://schemas.microsoft.com/office/drawing/2014/main" id="{C055F2E4-9CFB-D706-1FBC-E78AB1B9F11C}"/>
              </a:ext>
            </a:extLst>
          </p:cNvPr>
          <p:cNvGrpSpPr/>
          <p:nvPr/>
        </p:nvGrpSpPr>
        <p:grpSpPr>
          <a:xfrm>
            <a:off x="37432" y="1992139"/>
            <a:ext cx="6133855" cy="2873722"/>
            <a:chOff x="-114968" y="1992139"/>
            <a:chExt cx="6133855" cy="2873722"/>
          </a:xfrm>
        </p:grpSpPr>
        <p:sp>
          <p:nvSpPr>
            <p:cNvPr id="3" name="TextBox 2">
              <a:extLst>
                <a:ext uri="{FF2B5EF4-FFF2-40B4-BE49-F238E27FC236}">
                  <a16:creationId xmlns:a16="http://schemas.microsoft.com/office/drawing/2014/main" id="{E5810C7A-F2AE-C934-E3AC-F7EB183B0C44}"/>
                </a:ext>
              </a:extLst>
            </p:cNvPr>
            <p:cNvSpPr txBox="1"/>
            <p:nvPr/>
          </p:nvSpPr>
          <p:spPr>
            <a:xfrm>
              <a:off x="580357" y="3201892"/>
              <a:ext cx="5438530" cy="908903"/>
            </a:xfrm>
            <a:prstGeom prst="rect">
              <a:avLst/>
            </a:prstGeom>
            <a:noFill/>
          </p:spPr>
          <p:txBody>
            <a:bodyPr wrap="square" rtlCol="0">
              <a:spAutoFit/>
            </a:bodyPr>
            <a:lstStyle/>
            <a:p>
              <a:pPr algn="r">
                <a:lnSpc>
                  <a:spcPct val="13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With a Population of 42 PSA 10’s,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Lugia</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has become a highly sought-after Grail. The drop off from PSA 10 to 9 is astounding, PSA 9’s sell around $8,000.00 </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36AF8448-4D3B-74D9-DC02-5CE918944A86}"/>
                </a:ext>
              </a:extLst>
            </p:cNvPr>
            <p:cNvSpPr txBox="1"/>
            <p:nvPr/>
          </p:nvSpPr>
          <p:spPr>
            <a:xfrm>
              <a:off x="139700" y="1992139"/>
              <a:ext cx="5879187" cy="1077218"/>
            </a:xfrm>
            <a:prstGeom prst="rect">
              <a:avLst/>
            </a:prstGeom>
            <a:noFill/>
          </p:spPr>
          <p:txBody>
            <a:bodyPr wrap="square" rtlCol="0">
              <a:spAutoFit/>
            </a:bodyPr>
            <a:lstStyle/>
            <a:p>
              <a:pPr algn="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2000 Pokémon Neo Genesis 1st Edition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Holo</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Lugia</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A98ADD74-6E36-505C-541F-AD29E6BD058F}"/>
                </a:ext>
              </a:extLst>
            </p:cNvPr>
            <p:cNvSpPr txBox="1"/>
            <p:nvPr/>
          </p:nvSpPr>
          <p:spPr>
            <a:xfrm>
              <a:off x="-114968" y="4281086"/>
              <a:ext cx="6133855" cy="584775"/>
            </a:xfrm>
            <a:prstGeom prst="rect">
              <a:avLst/>
            </a:prstGeom>
            <a:noFill/>
          </p:spPr>
          <p:txBody>
            <a:bodyPr wrap="square" rtlCol="0">
              <a:spAutoFit/>
            </a:bodyPr>
            <a:lstStyle/>
            <a:p>
              <a:pPr algn="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$129,000</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68049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0CBCFF-214D-5104-C2A4-A6A28579D77F}"/>
              </a:ext>
            </a:extLst>
          </p:cNvPr>
          <p:cNvGrpSpPr/>
          <p:nvPr/>
        </p:nvGrpSpPr>
        <p:grpSpPr>
          <a:xfrm>
            <a:off x="1538563" y="469484"/>
            <a:ext cx="4089648" cy="5919032"/>
            <a:chOff x="4051176" y="469484"/>
            <a:chExt cx="4089648" cy="5919032"/>
          </a:xfrm>
        </p:grpSpPr>
        <p:sp>
          <p:nvSpPr>
            <p:cNvPr id="32" name="Rectangle: Rounded Corners 31">
              <a:extLst>
                <a:ext uri="{FF2B5EF4-FFF2-40B4-BE49-F238E27FC236}">
                  <a16:creationId xmlns:a16="http://schemas.microsoft.com/office/drawing/2014/main" id="{02EEEFF2-0CD0-79FC-3B80-DEAE6152FF9E}"/>
                </a:ext>
              </a:extLst>
            </p:cNvPr>
            <p:cNvSpPr/>
            <p:nvPr/>
          </p:nvSpPr>
          <p:spPr>
            <a:xfrm>
              <a:off x="4055143" y="469484"/>
              <a:ext cx="4085681" cy="5919032"/>
            </a:xfrm>
            <a:prstGeom prst="roundRect">
              <a:avLst>
                <a:gd name="adj" fmla="val 1887"/>
              </a:avLst>
            </a:prstGeom>
            <a:blipFill dpi="0" rotWithShape="1">
              <a:blip r:embed="rId2">
                <a:alphaModFix amt="90000"/>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Graphic 27">
              <a:extLst>
                <a:ext uri="{FF2B5EF4-FFF2-40B4-BE49-F238E27FC236}">
                  <a16:creationId xmlns:a16="http://schemas.microsoft.com/office/drawing/2014/main" id="{4C2F8523-31E7-B4DF-785C-781284DF54D6}"/>
                </a:ext>
              </a:extLst>
            </p:cNvPr>
            <p:cNvSpPr/>
            <p:nvPr/>
          </p:nvSpPr>
          <p:spPr>
            <a:xfrm>
              <a:off x="4096612" y="484811"/>
              <a:ext cx="3237384" cy="864985"/>
            </a:xfrm>
            <a:custGeom>
              <a:avLst/>
              <a:gdLst>
                <a:gd name="connsiteX0" fmla="*/ 4983861 w 11163490"/>
                <a:gd name="connsiteY0" fmla="*/ 1026 h 2982731"/>
                <a:gd name="connsiteX1" fmla="*/ 0 w 11163490"/>
                <a:gd name="connsiteY1" fmla="*/ 1026 h 2982731"/>
                <a:gd name="connsiteX2" fmla="*/ 0 w 11163490"/>
                <a:gd name="connsiteY2" fmla="*/ 2982732 h 2982731"/>
                <a:gd name="connsiteX3" fmla="*/ 1196435 w 11163490"/>
                <a:gd name="connsiteY3" fmla="*/ 2255974 h 2982731"/>
                <a:gd name="connsiteX4" fmla="*/ 2426399 w 11163490"/>
                <a:gd name="connsiteY4" fmla="*/ 2036042 h 2982731"/>
                <a:gd name="connsiteX5" fmla="*/ 4983861 w 11163490"/>
                <a:gd name="connsiteY5" fmla="*/ 2036042 h 2982731"/>
                <a:gd name="connsiteX6" fmla="*/ 7538276 w 11163490"/>
                <a:gd name="connsiteY6" fmla="*/ 2026612 h 2982731"/>
                <a:gd name="connsiteX7" fmla="*/ 8799290 w 11163490"/>
                <a:gd name="connsiteY7" fmla="*/ 1540647 h 2982731"/>
                <a:gd name="connsiteX8" fmla="*/ 8807768 w 11163490"/>
                <a:gd name="connsiteY8" fmla="*/ 1532931 h 2982731"/>
                <a:gd name="connsiteX9" fmla="*/ 9642634 w 11163490"/>
                <a:gd name="connsiteY9" fmla="*/ 459464 h 2982731"/>
                <a:gd name="connsiteX10" fmla="*/ 11163491 w 11163490"/>
                <a:gd name="connsiteY10" fmla="*/ 1026 h 2982731"/>
                <a:gd name="connsiteX11" fmla="*/ 4983861 w 11163490"/>
                <a:gd name="connsiteY11" fmla="*/ 1026 h 298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3490" h="2982731">
                  <a:moveTo>
                    <a:pt x="4983861" y="1026"/>
                  </a:moveTo>
                  <a:lnTo>
                    <a:pt x="0" y="1026"/>
                  </a:lnTo>
                  <a:lnTo>
                    <a:pt x="0" y="2982732"/>
                  </a:lnTo>
                  <a:cubicBezTo>
                    <a:pt x="226600" y="2775754"/>
                    <a:pt x="623697" y="2465524"/>
                    <a:pt x="1196435" y="2255974"/>
                  </a:cubicBezTo>
                  <a:cubicBezTo>
                    <a:pt x="1695355" y="2073380"/>
                    <a:pt x="2136267" y="2037090"/>
                    <a:pt x="2426399" y="2036042"/>
                  </a:cubicBezTo>
                  <a:lnTo>
                    <a:pt x="4983861" y="2036042"/>
                  </a:lnTo>
                  <a:cubicBezTo>
                    <a:pt x="6679597" y="2036042"/>
                    <a:pt x="7102221" y="2025755"/>
                    <a:pt x="7538276" y="2026612"/>
                  </a:cubicBezTo>
                  <a:cubicBezTo>
                    <a:pt x="8004524" y="2027469"/>
                    <a:pt x="8454961" y="1854972"/>
                    <a:pt x="8799290" y="1540647"/>
                  </a:cubicBezTo>
                  <a:cubicBezTo>
                    <a:pt x="8802148" y="1538075"/>
                    <a:pt x="8804910" y="1535503"/>
                    <a:pt x="8807768" y="1532931"/>
                  </a:cubicBezTo>
                  <a:cubicBezTo>
                    <a:pt x="9270873" y="1106592"/>
                    <a:pt x="9320022" y="765502"/>
                    <a:pt x="9642634" y="459464"/>
                  </a:cubicBezTo>
                  <a:cubicBezTo>
                    <a:pt x="9887902" y="226768"/>
                    <a:pt x="10325291" y="-17834"/>
                    <a:pt x="11163491" y="1026"/>
                  </a:cubicBezTo>
                  <a:lnTo>
                    <a:pt x="4983861" y="1026"/>
                  </a:lnTo>
                  <a:close/>
                </a:path>
              </a:pathLst>
            </a:custGeom>
            <a:gradFill>
              <a:gsLst>
                <a:gs pos="0">
                  <a:srgbClr val="C16399"/>
                </a:gs>
                <a:gs pos="100000">
                  <a:srgbClr val="C16399"/>
                </a:gs>
                <a:gs pos="39000">
                  <a:srgbClr val="E490C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35" name="Rectangle: Rounded Corners 34">
              <a:extLst>
                <a:ext uri="{FF2B5EF4-FFF2-40B4-BE49-F238E27FC236}">
                  <a16:creationId xmlns:a16="http://schemas.microsoft.com/office/drawing/2014/main" id="{C91EC323-9AD3-9078-4625-ECB58A2E62E9}"/>
                </a:ext>
              </a:extLst>
            </p:cNvPr>
            <p:cNvSpPr/>
            <p:nvPr/>
          </p:nvSpPr>
          <p:spPr>
            <a:xfrm>
              <a:off x="4051176" y="469485"/>
              <a:ext cx="4085681" cy="5919031"/>
            </a:xfrm>
            <a:prstGeom prst="roundRect">
              <a:avLst>
                <a:gd name="adj" fmla="val 1887"/>
              </a:avLst>
            </a:prstGeom>
            <a:no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AC3C3794-E642-1E9D-C0CA-57FA6DB30642}"/>
                </a:ext>
              </a:extLst>
            </p:cNvPr>
            <p:cNvSpPr/>
            <p:nvPr/>
          </p:nvSpPr>
          <p:spPr>
            <a:xfrm>
              <a:off x="4307951" y="990876"/>
              <a:ext cx="3571977" cy="2466977"/>
            </a:xfrm>
            <a:prstGeom prst="roundRect">
              <a:avLst>
                <a:gd name="adj" fmla="val 4415"/>
              </a:avLst>
            </a:prstGeom>
            <a:blipFill>
              <a:blip r:embed="rId3">
                <a:alphaModFix amt="90000"/>
              </a:blip>
              <a:stretch>
                <a:fillRect/>
              </a:stretch>
            </a:blip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2DC0737A-8CAC-1616-4A15-3B34F67F46A1}"/>
                </a:ext>
              </a:extLst>
            </p:cNvPr>
            <p:cNvSpPr txBox="1"/>
            <p:nvPr/>
          </p:nvSpPr>
          <p:spPr>
            <a:xfrm>
              <a:off x="4246681" y="556186"/>
              <a:ext cx="1282402" cy="400110"/>
            </a:xfrm>
            <a:prstGeom prst="rect">
              <a:avLst/>
            </a:prstGeom>
            <a:noFill/>
          </p:spPr>
          <p:txBody>
            <a:bodyPr wrap="none" rtlCol="0">
              <a:spAutoFit/>
            </a:bodyPr>
            <a:lstStyle/>
            <a:p>
              <a:r>
                <a:rPr lang="en-US" sz="2000" dirty="0" err="1">
                  <a:latin typeface="Open Sans bold" panose="020B0806030504020204" pitchFamily="34" charset="0"/>
                  <a:ea typeface="Open Sans bold" panose="020B0806030504020204" pitchFamily="34" charset="0"/>
                  <a:cs typeface="Open Sans bold" panose="020B0806030504020204" pitchFamily="34" charset="0"/>
                </a:rPr>
                <a:t>Mewtwo</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0" name="TextBox 39">
              <a:extLst>
                <a:ext uri="{FF2B5EF4-FFF2-40B4-BE49-F238E27FC236}">
                  <a16:creationId xmlns:a16="http://schemas.microsoft.com/office/drawing/2014/main" id="{80D8C18A-8784-D475-7703-B654A97EFE44}"/>
                </a:ext>
              </a:extLst>
            </p:cNvPr>
            <p:cNvSpPr txBox="1"/>
            <p:nvPr/>
          </p:nvSpPr>
          <p:spPr>
            <a:xfrm>
              <a:off x="7186872" y="556186"/>
              <a:ext cx="476412" cy="400110"/>
            </a:xfrm>
            <a:prstGeom prst="rect">
              <a:avLst/>
            </a:prstGeom>
            <a:noFill/>
          </p:spPr>
          <p:txBody>
            <a:bodyPr wrap="none" rtlCol="0">
              <a:spAutoFit/>
            </a:bodyPr>
            <a:lstStyle/>
            <a:p>
              <a:pPr algn="r"/>
              <a:r>
                <a:rPr lang="en-US" sz="20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60</a:t>
              </a:r>
              <a:endParaRPr lang="en-IN" sz="2000" dirty="0">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1" name="TextBox 40">
              <a:extLst>
                <a:ext uri="{FF2B5EF4-FFF2-40B4-BE49-F238E27FC236}">
                  <a16:creationId xmlns:a16="http://schemas.microsoft.com/office/drawing/2014/main" id="{EF11A1ED-F1F6-8853-3AF2-F501CCAED074}"/>
                </a:ext>
              </a:extLst>
            </p:cNvPr>
            <p:cNvSpPr txBox="1"/>
            <p:nvPr/>
          </p:nvSpPr>
          <p:spPr>
            <a:xfrm>
              <a:off x="6977606" y="664881"/>
              <a:ext cx="367408" cy="253916"/>
            </a:xfrm>
            <a:prstGeom prst="rect">
              <a:avLst/>
            </a:prstGeom>
            <a:noFill/>
          </p:spPr>
          <p:txBody>
            <a:bodyPr wrap="none" rtlCol="0">
              <a:spAutoFit/>
            </a:bodyPr>
            <a:lstStyle/>
            <a:p>
              <a:r>
                <a:rPr lang="en-US" sz="105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XP</a:t>
              </a:r>
              <a:endParaRPr lang="en-IN" sz="105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3" name="Rectangle: Rounded Corners 42">
              <a:extLst>
                <a:ext uri="{FF2B5EF4-FFF2-40B4-BE49-F238E27FC236}">
                  <a16:creationId xmlns:a16="http://schemas.microsoft.com/office/drawing/2014/main" id="{D3532331-EFB4-DCE7-1C65-A0B87FC1B898}"/>
                </a:ext>
              </a:extLst>
            </p:cNvPr>
            <p:cNvSpPr/>
            <p:nvPr/>
          </p:nvSpPr>
          <p:spPr>
            <a:xfrm>
              <a:off x="4198719" y="3365737"/>
              <a:ext cx="3787991" cy="191747"/>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Genetic Pokémon. Length: 6’ 7”, Weight: 269 lbs.</a:t>
              </a: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9" name="Rectangle: Rounded Corners 48">
              <a:extLst>
                <a:ext uri="{FF2B5EF4-FFF2-40B4-BE49-F238E27FC236}">
                  <a16:creationId xmlns:a16="http://schemas.microsoft.com/office/drawing/2014/main" id="{84C3A7AC-AF15-839F-CDE4-31C95DEEDD1D}"/>
                </a:ext>
              </a:extLst>
            </p:cNvPr>
            <p:cNvSpPr/>
            <p:nvPr/>
          </p:nvSpPr>
          <p:spPr>
            <a:xfrm>
              <a:off x="4198719" y="5147002"/>
              <a:ext cx="3787991" cy="37935"/>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2" name="TextBox 51">
              <a:extLst>
                <a:ext uri="{FF2B5EF4-FFF2-40B4-BE49-F238E27FC236}">
                  <a16:creationId xmlns:a16="http://schemas.microsoft.com/office/drawing/2014/main" id="{0D58E898-66F9-751E-C6FF-4A7759A8D551}"/>
                </a:ext>
              </a:extLst>
            </p:cNvPr>
            <p:cNvSpPr txBox="1"/>
            <p:nvPr/>
          </p:nvSpPr>
          <p:spPr>
            <a:xfrm>
              <a:off x="4361736" y="5259974"/>
              <a:ext cx="677390"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weakness</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4" name="TextBox 53">
              <a:extLst>
                <a:ext uri="{FF2B5EF4-FFF2-40B4-BE49-F238E27FC236}">
                  <a16:creationId xmlns:a16="http://schemas.microsoft.com/office/drawing/2014/main" id="{B619ACEA-DABB-8E1B-40AD-FDA26F3936B4}"/>
                </a:ext>
              </a:extLst>
            </p:cNvPr>
            <p:cNvSpPr txBox="1"/>
            <p:nvPr/>
          </p:nvSpPr>
          <p:spPr>
            <a:xfrm>
              <a:off x="5385403" y="5259974"/>
              <a:ext cx="782973" cy="215444"/>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resistance</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7" name="TextBox 56">
              <a:extLst>
                <a:ext uri="{FF2B5EF4-FFF2-40B4-BE49-F238E27FC236}">
                  <a16:creationId xmlns:a16="http://schemas.microsoft.com/office/drawing/2014/main" id="{77FB2DDF-5889-F0A4-3A9A-A1059AECCEF5}"/>
                </a:ext>
              </a:extLst>
            </p:cNvPr>
            <p:cNvSpPr txBox="1"/>
            <p:nvPr/>
          </p:nvSpPr>
          <p:spPr>
            <a:xfrm>
              <a:off x="6991034" y="5259974"/>
              <a:ext cx="795598"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retreat cost</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9" name="Group 58">
              <a:extLst>
                <a:ext uri="{FF2B5EF4-FFF2-40B4-BE49-F238E27FC236}">
                  <a16:creationId xmlns:a16="http://schemas.microsoft.com/office/drawing/2014/main" id="{440EAAD5-5100-E943-AC74-D785E0EA5E85}"/>
                </a:ext>
              </a:extLst>
            </p:cNvPr>
            <p:cNvGrpSpPr/>
            <p:nvPr/>
          </p:nvGrpSpPr>
          <p:grpSpPr>
            <a:xfrm>
              <a:off x="6991034" y="5448151"/>
              <a:ext cx="234304" cy="234304"/>
              <a:chOff x="8809804" y="5832915"/>
              <a:chExt cx="242832" cy="242832"/>
            </a:xfrm>
          </p:grpSpPr>
          <p:sp>
            <p:nvSpPr>
              <p:cNvPr id="1057" name="Oval 1056">
                <a:extLst>
                  <a:ext uri="{FF2B5EF4-FFF2-40B4-BE49-F238E27FC236}">
                    <a16:creationId xmlns:a16="http://schemas.microsoft.com/office/drawing/2014/main" id="{8B563968-311D-DE54-B577-1EAA00B61F8F}"/>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58" name="Graphic 1057">
                <a:extLst>
                  <a:ext uri="{FF2B5EF4-FFF2-40B4-BE49-F238E27FC236}">
                    <a16:creationId xmlns:a16="http://schemas.microsoft.com/office/drawing/2014/main" id="{BBC025CB-8AC3-702F-3A23-3E217E9D3E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0661" y="5884413"/>
                <a:ext cx="121118" cy="139836"/>
              </a:xfrm>
              <a:prstGeom prst="rect">
                <a:avLst/>
              </a:prstGeom>
            </p:spPr>
          </p:pic>
        </p:grpSp>
        <p:grpSp>
          <p:nvGrpSpPr>
            <p:cNvPr id="62" name="Group 61">
              <a:extLst>
                <a:ext uri="{FF2B5EF4-FFF2-40B4-BE49-F238E27FC236}">
                  <a16:creationId xmlns:a16="http://schemas.microsoft.com/office/drawing/2014/main" id="{6D57602B-EDA2-F0D9-9794-60920DCFE506}"/>
                </a:ext>
              </a:extLst>
            </p:cNvPr>
            <p:cNvGrpSpPr/>
            <p:nvPr/>
          </p:nvGrpSpPr>
          <p:grpSpPr>
            <a:xfrm>
              <a:off x="7267023" y="5448151"/>
              <a:ext cx="234304" cy="234304"/>
              <a:chOff x="8809804" y="5832915"/>
              <a:chExt cx="242832" cy="242832"/>
            </a:xfrm>
          </p:grpSpPr>
          <p:sp>
            <p:nvSpPr>
              <p:cNvPr id="1055" name="Oval 1054">
                <a:extLst>
                  <a:ext uri="{FF2B5EF4-FFF2-40B4-BE49-F238E27FC236}">
                    <a16:creationId xmlns:a16="http://schemas.microsoft.com/office/drawing/2014/main" id="{8CD3D9C6-1FB3-8DEC-D5C4-9AC3470F28BE}"/>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6" name="Graphic 1055">
                <a:extLst>
                  <a:ext uri="{FF2B5EF4-FFF2-40B4-BE49-F238E27FC236}">
                    <a16:creationId xmlns:a16="http://schemas.microsoft.com/office/drawing/2014/main" id="{72B11093-A6CA-7288-969E-1F5D723BAB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0661" y="5884413"/>
                <a:ext cx="121118" cy="139836"/>
              </a:xfrm>
              <a:prstGeom prst="rect">
                <a:avLst/>
              </a:prstGeom>
            </p:spPr>
          </p:pic>
        </p:grpSp>
        <p:grpSp>
          <p:nvGrpSpPr>
            <p:cNvPr id="63" name="Group 62">
              <a:extLst>
                <a:ext uri="{FF2B5EF4-FFF2-40B4-BE49-F238E27FC236}">
                  <a16:creationId xmlns:a16="http://schemas.microsoft.com/office/drawing/2014/main" id="{905A2572-2541-F776-8FCA-0C0729E11D86}"/>
                </a:ext>
              </a:extLst>
            </p:cNvPr>
            <p:cNvGrpSpPr/>
            <p:nvPr/>
          </p:nvGrpSpPr>
          <p:grpSpPr>
            <a:xfrm>
              <a:off x="7543012" y="5448151"/>
              <a:ext cx="234304" cy="234304"/>
              <a:chOff x="8809804" y="5832915"/>
              <a:chExt cx="242832" cy="242832"/>
            </a:xfrm>
          </p:grpSpPr>
          <p:sp>
            <p:nvSpPr>
              <p:cNvPr id="1053" name="Oval 1052">
                <a:extLst>
                  <a:ext uri="{FF2B5EF4-FFF2-40B4-BE49-F238E27FC236}">
                    <a16:creationId xmlns:a16="http://schemas.microsoft.com/office/drawing/2014/main" id="{5C5E3551-2DD9-5859-EF34-2847303A51E9}"/>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54" name="Graphic 1053">
                <a:extLst>
                  <a:ext uri="{FF2B5EF4-FFF2-40B4-BE49-F238E27FC236}">
                    <a16:creationId xmlns:a16="http://schemas.microsoft.com/office/drawing/2014/main" id="{485BA885-C828-991B-338C-0FFBA8F44B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0661" y="5884413"/>
                <a:ext cx="121118" cy="139836"/>
              </a:xfrm>
              <a:prstGeom prst="rect">
                <a:avLst/>
              </a:prstGeom>
            </p:spPr>
          </p:pic>
        </p:grpSp>
        <p:grpSp>
          <p:nvGrpSpPr>
            <p:cNvPr id="1024" name="Group 1023">
              <a:extLst>
                <a:ext uri="{FF2B5EF4-FFF2-40B4-BE49-F238E27FC236}">
                  <a16:creationId xmlns:a16="http://schemas.microsoft.com/office/drawing/2014/main" id="{B3032C75-D9AA-9C33-B62A-12811867EF33}"/>
                </a:ext>
              </a:extLst>
            </p:cNvPr>
            <p:cNvGrpSpPr/>
            <p:nvPr/>
          </p:nvGrpSpPr>
          <p:grpSpPr>
            <a:xfrm>
              <a:off x="4381501" y="5818182"/>
              <a:ext cx="3406356" cy="365616"/>
              <a:chOff x="4319097" y="6034089"/>
              <a:chExt cx="3530339" cy="378924"/>
            </a:xfrm>
          </p:grpSpPr>
          <p:sp>
            <p:nvSpPr>
              <p:cNvPr id="1051" name="TextBox 1050">
                <a:extLst>
                  <a:ext uri="{FF2B5EF4-FFF2-40B4-BE49-F238E27FC236}">
                    <a16:creationId xmlns:a16="http://schemas.microsoft.com/office/drawing/2014/main" id="{B87D5185-01F4-FDD5-E17E-64F2E6F15A08}"/>
                  </a:ext>
                </a:extLst>
              </p:cNvPr>
              <p:cNvSpPr txBox="1"/>
              <p:nvPr/>
            </p:nvSpPr>
            <p:spPr>
              <a:xfrm>
                <a:off x="4385618" y="6052467"/>
                <a:ext cx="3416494" cy="350877"/>
              </a:xfrm>
              <a:prstGeom prst="rect">
                <a:avLst/>
              </a:prstGeom>
              <a:noFill/>
            </p:spPr>
            <p:txBody>
              <a:bodyPr wrap="square" rtlCol="0">
                <a:spAutoFit/>
              </a:bodyPr>
              <a:lstStyle/>
              <a:p>
                <a:pPr algn="just"/>
                <a:r>
                  <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A scientist created this Pokémon after years of horrific genetic splicing and DNA engineering experiments.</a:t>
                </a:r>
              </a:p>
            </p:txBody>
          </p:sp>
          <p:sp>
            <p:nvSpPr>
              <p:cNvPr id="1052" name="Rectangle: Rounded Corners 1051">
                <a:extLst>
                  <a:ext uri="{FF2B5EF4-FFF2-40B4-BE49-F238E27FC236}">
                    <a16:creationId xmlns:a16="http://schemas.microsoft.com/office/drawing/2014/main" id="{6741B9D9-4DC4-901D-CA1C-C171A64EB3C3}"/>
                  </a:ext>
                </a:extLst>
              </p:cNvPr>
              <p:cNvSpPr/>
              <p:nvPr/>
            </p:nvSpPr>
            <p:spPr>
              <a:xfrm>
                <a:off x="4319097" y="6034089"/>
                <a:ext cx="3530339" cy="378924"/>
              </a:xfrm>
              <a:prstGeom prst="roundRect">
                <a:avLst>
                  <a:gd name="adj" fmla="val 1887"/>
                </a:avLst>
              </a:prstGeom>
              <a:noFill/>
              <a:ln w="254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26" name="TextBox 1025">
              <a:extLst>
                <a:ext uri="{FF2B5EF4-FFF2-40B4-BE49-F238E27FC236}">
                  <a16:creationId xmlns:a16="http://schemas.microsoft.com/office/drawing/2014/main" id="{8DCA899B-02BF-54DC-16A4-C854E5AB99E1}"/>
                </a:ext>
              </a:extLst>
            </p:cNvPr>
            <p:cNvSpPr txBox="1"/>
            <p:nvPr/>
          </p:nvSpPr>
          <p:spPr>
            <a:xfrm>
              <a:off x="6731186" y="4581467"/>
              <a:ext cx="1147339" cy="369332"/>
            </a:xfrm>
            <a:prstGeom prst="rect">
              <a:avLst/>
            </a:prstGeom>
            <a:noFill/>
          </p:spPr>
          <p:txBody>
            <a:bodyPr wrap="square" rtlCol="0">
              <a:spAutoFit/>
            </a:bodyPr>
            <a:lstStyle/>
            <a:p>
              <a:pPr algn="r"/>
              <a:r>
                <a:rPr lang="en-US"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110</a:t>
              </a:r>
              <a:endParaRPr lang="en-IN"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7" name="Oval 1026">
              <a:extLst>
                <a:ext uri="{FF2B5EF4-FFF2-40B4-BE49-F238E27FC236}">
                  <a16:creationId xmlns:a16="http://schemas.microsoft.com/office/drawing/2014/main" id="{BFD4D496-12AB-8224-6A82-C0F7E31BD6A2}"/>
                </a:ext>
              </a:extLst>
            </p:cNvPr>
            <p:cNvSpPr/>
            <p:nvPr/>
          </p:nvSpPr>
          <p:spPr>
            <a:xfrm>
              <a:off x="4704744" y="4517019"/>
              <a:ext cx="234304" cy="234304"/>
            </a:xfrm>
            <a:prstGeom prst="ellipse">
              <a:avLst/>
            </a:prstGeom>
            <a:gradFill flip="none" rotWithShape="1">
              <a:gsLst>
                <a:gs pos="1000">
                  <a:srgbClr val="DE78BC"/>
                </a:gs>
                <a:gs pos="100000">
                  <a:srgbClr val="B22C8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8" name="TextBox 1027">
              <a:extLst>
                <a:ext uri="{FF2B5EF4-FFF2-40B4-BE49-F238E27FC236}">
                  <a16:creationId xmlns:a16="http://schemas.microsoft.com/office/drawing/2014/main" id="{25FE6DA1-F70E-2568-5907-F2A6364DA582}"/>
                </a:ext>
              </a:extLst>
            </p:cNvPr>
            <p:cNvSpPr txBox="1"/>
            <p:nvPr/>
          </p:nvSpPr>
          <p:spPr>
            <a:xfrm>
              <a:off x="4952067" y="3726887"/>
              <a:ext cx="2820333" cy="677108"/>
            </a:xfrm>
            <a:prstGeom prst="rect">
              <a:avLst/>
            </a:prstGeom>
            <a:noFill/>
          </p:spPr>
          <p:txBody>
            <a:bodyPr wrap="square" rtlCol="0">
              <a:spAutoFit/>
            </a:bodyPr>
            <a:lstStyle/>
            <a:p>
              <a:pPr algn="just"/>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Psychic </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Does 10 damage plus 10 more damage for each Energy card attached to Defending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Pokemon</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9" name="Oval 1028">
              <a:extLst>
                <a:ext uri="{FF2B5EF4-FFF2-40B4-BE49-F238E27FC236}">
                  <a16:creationId xmlns:a16="http://schemas.microsoft.com/office/drawing/2014/main" id="{BDF559B2-67B9-9D76-D739-4E6272AC24E8}"/>
                </a:ext>
              </a:extLst>
            </p:cNvPr>
            <p:cNvSpPr/>
            <p:nvPr/>
          </p:nvSpPr>
          <p:spPr>
            <a:xfrm>
              <a:off x="4399305" y="3783841"/>
              <a:ext cx="234304" cy="234304"/>
            </a:xfrm>
            <a:prstGeom prst="ellipse">
              <a:avLst/>
            </a:prstGeom>
            <a:gradFill flip="none" rotWithShape="1">
              <a:gsLst>
                <a:gs pos="1000">
                  <a:srgbClr val="DE78BC"/>
                </a:gs>
                <a:gs pos="100000">
                  <a:srgbClr val="B22C8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30" name="Group 1029">
              <a:extLst>
                <a:ext uri="{FF2B5EF4-FFF2-40B4-BE49-F238E27FC236}">
                  <a16:creationId xmlns:a16="http://schemas.microsoft.com/office/drawing/2014/main" id="{D881A387-203D-0C7C-6A0B-1B221D36383E}"/>
                </a:ext>
              </a:extLst>
            </p:cNvPr>
            <p:cNvGrpSpPr/>
            <p:nvPr/>
          </p:nvGrpSpPr>
          <p:grpSpPr>
            <a:xfrm>
              <a:off x="4399305" y="4517019"/>
              <a:ext cx="234304" cy="234304"/>
              <a:chOff x="4399305" y="4517019"/>
              <a:chExt cx="234304" cy="234304"/>
            </a:xfrm>
          </p:grpSpPr>
          <p:sp>
            <p:nvSpPr>
              <p:cNvPr id="1049" name="Oval 1048">
                <a:extLst>
                  <a:ext uri="{FF2B5EF4-FFF2-40B4-BE49-F238E27FC236}">
                    <a16:creationId xmlns:a16="http://schemas.microsoft.com/office/drawing/2014/main" id="{139532E1-F0B8-5232-3B47-D13310D7B026}"/>
                  </a:ext>
                </a:extLst>
              </p:cNvPr>
              <p:cNvSpPr/>
              <p:nvPr/>
            </p:nvSpPr>
            <p:spPr>
              <a:xfrm>
                <a:off x="4399305" y="4517019"/>
                <a:ext cx="234304" cy="234304"/>
              </a:xfrm>
              <a:prstGeom prst="ellipse">
                <a:avLst/>
              </a:prstGeom>
              <a:gradFill flip="none" rotWithShape="1">
                <a:gsLst>
                  <a:gs pos="1000">
                    <a:srgbClr val="DE78BC"/>
                  </a:gs>
                  <a:gs pos="100000">
                    <a:srgbClr val="B22C8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50" name="Graphic 1049">
                <a:extLst>
                  <a:ext uri="{FF2B5EF4-FFF2-40B4-BE49-F238E27FC236}">
                    <a16:creationId xmlns:a16="http://schemas.microsoft.com/office/drawing/2014/main" id="{B400C139-04C6-EAAE-8B77-A05B751248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2633" y="4560347"/>
                <a:ext cx="147648" cy="147648"/>
              </a:xfrm>
              <a:prstGeom prst="rect">
                <a:avLst/>
              </a:prstGeom>
            </p:spPr>
          </p:pic>
        </p:grpSp>
        <p:pic>
          <p:nvPicPr>
            <p:cNvPr id="1037" name="Graphic 1036">
              <a:extLst>
                <a:ext uri="{FF2B5EF4-FFF2-40B4-BE49-F238E27FC236}">
                  <a16:creationId xmlns:a16="http://schemas.microsoft.com/office/drawing/2014/main" id="{CA5D1703-D60E-BD67-AC2F-BF334DE0F8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8072" y="4560347"/>
              <a:ext cx="147648" cy="147648"/>
            </a:xfrm>
            <a:prstGeom prst="rect">
              <a:avLst/>
            </a:prstGeom>
          </p:spPr>
        </p:pic>
        <p:pic>
          <p:nvPicPr>
            <p:cNvPr id="1038" name="Graphic 1037">
              <a:extLst>
                <a:ext uri="{FF2B5EF4-FFF2-40B4-BE49-F238E27FC236}">
                  <a16:creationId xmlns:a16="http://schemas.microsoft.com/office/drawing/2014/main" id="{63740AFB-F263-642F-7D32-9DD303416C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2633" y="3827169"/>
              <a:ext cx="147648" cy="147648"/>
            </a:xfrm>
            <a:prstGeom prst="rect">
              <a:avLst/>
            </a:prstGeom>
          </p:spPr>
        </p:pic>
        <p:grpSp>
          <p:nvGrpSpPr>
            <p:cNvPr id="1039" name="Group 1038">
              <a:extLst>
                <a:ext uri="{FF2B5EF4-FFF2-40B4-BE49-F238E27FC236}">
                  <a16:creationId xmlns:a16="http://schemas.microsoft.com/office/drawing/2014/main" id="{9CEB9DFC-5B62-5FFD-3194-64BC1889480D}"/>
                </a:ext>
              </a:extLst>
            </p:cNvPr>
            <p:cNvGrpSpPr/>
            <p:nvPr/>
          </p:nvGrpSpPr>
          <p:grpSpPr>
            <a:xfrm>
              <a:off x="4703327" y="3790984"/>
              <a:ext cx="234304" cy="234304"/>
              <a:chOff x="8809804" y="5832915"/>
              <a:chExt cx="242832" cy="242832"/>
            </a:xfrm>
          </p:grpSpPr>
          <p:sp>
            <p:nvSpPr>
              <p:cNvPr id="1047" name="Oval 1046">
                <a:extLst>
                  <a:ext uri="{FF2B5EF4-FFF2-40B4-BE49-F238E27FC236}">
                    <a16:creationId xmlns:a16="http://schemas.microsoft.com/office/drawing/2014/main" id="{AD4AD843-EAA5-08BE-B336-03E890EEEE0D}"/>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48" name="Graphic 1047">
                <a:extLst>
                  <a:ext uri="{FF2B5EF4-FFF2-40B4-BE49-F238E27FC236}">
                    <a16:creationId xmlns:a16="http://schemas.microsoft.com/office/drawing/2014/main" id="{43502F4C-E420-F2C8-FC78-1BD7EB3584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0661" y="5884413"/>
                <a:ext cx="121118" cy="139836"/>
              </a:xfrm>
              <a:prstGeom prst="rect">
                <a:avLst/>
              </a:prstGeom>
            </p:spPr>
          </p:pic>
        </p:grpSp>
        <p:sp>
          <p:nvSpPr>
            <p:cNvPr id="1040" name="TextBox 1039">
              <a:extLst>
                <a:ext uri="{FF2B5EF4-FFF2-40B4-BE49-F238E27FC236}">
                  <a16:creationId xmlns:a16="http://schemas.microsoft.com/office/drawing/2014/main" id="{528CB833-50D0-A73E-56BB-486777202A9E}"/>
                </a:ext>
              </a:extLst>
            </p:cNvPr>
            <p:cNvSpPr txBox="1"/>
            <p:nvPr/>
          </p:nvSpPr>
          <p:spPr>
            <a:xfrm>
              <a:off x="4952067" y="4452084"/>
              <a:ext cx="2820333" cy="523220"/>
            </a:xfrm>
            <a:prstGeom prst="rect">
              <a:avLst/>
            </a:prstGeom>
            <a:noFill/>
          </p:spPr>
          <p:txBody>
            <a:bodyPr wrap="square" rtlCol="0">
              <a:spAutoFit/>
            </a:bodyPr>
            <a:lstStyle/>
            <a:p>
              <a:pPr algn="just"/>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Psychic </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card attached to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Mewtwo</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order to use this attack</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41" name="Group 1040">
              <a:extLst>
                <a:ext uri="{FF2B5EF4-FFF2-40B4-BE49-F238E27FC236}">
                  <a16:creationId xmlns:a16="http://schemas.microsoft.com/office/drawing/2014/main" id="{CAE50061-62B9-DEA0-FB9B-C28CF96B605D}"/>
                </a:ext>
              </a:extLst>
            </p:cNvPr>
            <p:cNvGrpSpPr/>
            <p:nvPr/>
          </p:nvGrpSpPr>
          <p:grpSpPr>
            <a:xfrm>
              <a:off x="4569654" y="5453059"/>
              <a:ext cx="234304" cy="234304"/>
              <a:chOff x="4399305" y="4517019"/>
              <a:chExt cx="234304" cy="234304"/>
            </a:xfrm>
          </p:grpSpPr>
          <p:sp>
            <p:nvSpPr>
              <p:cNvPr id="1045" name="Oval 1044">
                <a:extLst>
                  <a:ext uri="{FF2B5EF4-FFF2-40B4-BE49-F238E27FC236}">
                    <a16:creationId xmlns:a16="http://schemas.microsoft.com/office/drawing/2014/main" id="{6B8879C5-225C-029E-9156-ABA6E0BEF6F0}"/>
                  </a:ext>
                </a:extLst>
              </p:cNvPr>
              <p:cNvSpPr/>
              <p:nvPr/>
            </p:nvSpPr>
            <p:spPr>
              <a:xfrm>
                <a:off x="4399305" y="4517019"/>
                <a:ext cx="234304" cy="234304"/>
              </a:xfrm>
              <a:prstGeom prst="ellipse">
                <a:avLst/>
              </a:prstGeom>
              <a:gradFill flip="none" rotWithShape="1">
                <a:gsLst>
                  <a:gs pos="1000">
                    <a:srgbClr val="DE78BC"/>
                  </a:gs>
                  <a:gs pos="100000">
                    <a:srgbClr val="B22C8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46" name="Graphic 1045">
                <a:extLst>
                  <a:ext uri="{FF2B5EF4-FFF2-40B4-BE49-F238E27FC236}">
                    <a16:creationId xmlns:a16="http://schemas.microsoft.com/office/drawing/2014/main" id="{824EEB43-0C5A-EB33-944F-35243F6205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2633" y="4560347"/>
                <a:ext cx="147648" cy="147648"/>
              </a:xfrm>
              <a:prstGeom prst="rect">
                <a:avLst/>
              </a:prstGeom>
            </p:spPr>
          </p:pic>
        </p:grpSp>
        <p:grpSp>
          <p:nvGrpSpPr>
            <p:cNvPr id="1042" name="Group 1041">
              <a:extLst>
                <a:ext uri="{FF2B5EF4-FFF2-40B4-BE49-F238E27FC236}">
                  <a16:creationId xmlns:a16="http://schemas.microsoft.com/office/drawing/2014/main" id="{F3A50125-F0AA-3D7C-EDCF-56BA926231A9}"/>
                </a:ext>
              </a:extLst>
            </p:cNvPr>
            <p:cNvGrpSpPr/>
            <p:nvPr/>
          </p:nvGrpSpPr>
          <p:grpSpPr>
            <a:xfrm>
              <a:off x="7598838" y="553135"/>
              <a:ext cx="348835" cy="348835"/>
              <a:chOff x="4399305" y="4517019"/>
              <a:chExt cx="234304" cy="234304"/>
            </a:xfrm>
          </p:grpSpPr>
          <p:sp>
            <p:nvSpPr>
              <p:cNvPr id="1043" name="Oval 1042">
                <a:extLst>
                  <a:ext uri="{FF2B5EF4-FFF2-40B4-BE49-F238E27FC236}">
                    <a16:creationId xmlns:a16="http://schemas.microsoft.com/office/drawing/2014/main" id="{06AF66B7-E520-1A49-10A4-4E5D66FFA448}"/>
                  </a:ext>
                </a:extLst>
              </p:cNvPr>
              <p:cNvSpPr/>
              <p:nvPr/>
            </p:nvSpPr>
            <p:spPr>
              <a:xfrm>
                <a:off x="4399305" y="4517019"/>
                <a:ext cx="234304" cy="234304"/>
              </a:xfrm>
              <a:prstGeom prst="ellipse">
                <a:avLst/>
              </a:prstGeom>
              <a:gradFill flip="none" rotWithShape="1">
                <a:gsLst>
                  <a:gs pos="1000">
                    <a:srgbClr val="DE78BC"/>
                  </a:gs>
                  <a:gs pos="100000">
                    <a:srgbClr val="B22C8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44" name="Graphic 1043">
                <a:extLst>
                  <a:ext uri="{FF2B5EF4-FFF2-40B4-BE49-F238E27FC236}">
                    <a16:creationId xmlns:a16="http://schemas.microsoft.com/office/drawing/2014/main" id="{F7AC22C9-ED6B-1265-8B53-97B300184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2633" y="4560347"/>
                <a:ext cx="147648" cy="147648"/>
              </a:xfrm>
              <a:prstGeom prst="rect">
                <a:avLst/>
              </a:prstGeom>
            </p:spPr>
          </p:pic>
        </p:grpSp>
      </p:grpSp>
      <p:grpSp>
        <p:nvGrpSpPr>
          <p:cNvPr id="1059" name="Group 1058">
            <a:extLst>
              <a:ext uri="{FF2B5EF4-FFF2-40B4-BE49-F238E27FC236}">
                <a16:creationId xmlns:a16="http://schemas.microsoft.com/office/drawing/2014/main" id="{0BC11711-9D92-5C4C-923C-5C9F67740373}"/>
              </a:ext>
            </a:extLst>
          </p:cNvPr>
          <p:cNvGrpSpPr/>
          <p:nvPr/>
        </p:nvGrpSpPr>
        <p:grpSpPr>
          <a:xfrm>
            <a:off x="5918445" y="1894250"/>
            <a:ext cx="6133855" cy="3094649"/>
            <a:chOff x="6058145" y="2095089"/>
            <a:chExt cx="6133855" cy="3094649"/>
          </a:xfrm>
        </p:grpSpPr>
        <p:sp>
          <p:nvSpPr>
            <p:cNvPr id="1062" name="TextBox 1061">
              <a:extLst>
                <a:ext uri="{FF2B5EF4-FFF2-40B4-BE49-F238E27FC236}">
                  <a16:creationId xmlns:a16="http://schemas.microsoft.com/office/drawing/2014/main" id="{345967DF-1034-6FC3-24B2-710295B245FE}"/>
                </a:ext>
              </a:extLst>
            </p:cNvPr>
            <p:cNvSpPr txBox="1"/>
            <p:nvPr/>
          </p:nvSpPr>
          <p:spPr>
            <a:xfrm>
              <a:off x="6058145" y="3304842"/>
              <a:ext cx="5247302" cy="1188980"/>
            </a:xfrm>
            <a:prstGeom prst="rect">
              <a:avLst/>
            </a:prstGeom>
            <a:noFill/>
          </p:spPr>
          <p:txBody>
            <a:bodyPr wrap="square" rtlCol="0">
              <a:spAutoFit/>
            </a:bodyPr>
            <a:lstStyle/>
            <a:p>
              <a:pPr>
                <a:lnSpc>
                  <a:spcPct val="13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Possibly the coolest Pokémon ever, and certainly the most powerful,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Mewtwo</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joins the club after this staggering $22,655.00 sale back in November. With a PSA 10 population of 81, finding the English grail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Mewtwo</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will be a tough task. </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3" name="TextBox 1062">
              <a:extLst>
                <a:ext uri="{FF2B5EF4-FFF2-40B4-BE49-F238E27FC236}">
                  <a16:creationId xmlns:a16="http://schemas.microsoft.com/office/drawing/2014/main" id="{6AB58E7F-9A33-A157-F74B-21E47BB1D553}"/>
                </a:ext>
              </a:extLst>
            </p:cNvPr>
            <p:cNvSpPr txBox="1"/>
            <p:nvPr/>
          </p:nvSpPr>
          <p:spPr>
            <a:xfrm>
              <a:off x="6058145" y="2095089"/>
              <a:ext cx="6133855" cy="1077218"/>
            </a:xfrm>
            <a:prstGeom prst="rect">
              <a:avLst/>
            </a:prstGeom>
            <a:noFill/>
          </p:spPr>
          <p:txBody>
            <a:bodyPr wrap="square" rtlCol="0">
              <a:spAutoFit/>
            </a:bodyPr>
            <a:lstStyle/>
            <a:p>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999 Pokémon Base 1st Edition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Holo</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Mewtwo</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4" name="TextBox 1063">
              <a:extLst>
                <a:ext uri="{FF2B5EF4-FFF2-40B4-BE49-F238E27FC236}">
                  <a16:creationId xmlns:a16="http://schemas.microsoft.com/office/drawing/2014/main" id="{E8E970B9-3D26-9019-A62C-3928D167EEF8}"/>
                </a:ext>
              </a:extLst>
            </p:cNvPr>
            <p:cNvSpPr txBox="1"/>
            <p:nvPr/>
          </p:nvSpPr>
          <p:spPr>
            <a:xfrm>
              <a:off x="6058145" y="4604963"/>
              <a:ext cx="6133855" cy="584775"/>
            </a:xfrm>
            <a:prstGeom prst="rect">
              <a:avLst/>
            </a:prstGeom>
            <a:noFill/>
          </p:spPr>
          <p:txBody>
            <a:bodyPr wrap="square" rtlCol="0">
              <a:spAutoFit/>
            </a:bodyPr>
            <a:lstStyle/>
            <a:p>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$22,655.00</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7801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821DF03-6BCA-4A48-F51D-8D6E99BA782C}"/>
              </a:ext>
            </a:extLst>
          </p:cNvPr>
          <p:cNvGrpSpPr/>
          <p:nvPr/>
        </p:nvGrpSpPr>
        <p:grpSpPr>
          <a:xfrm>
            <a:off x="6424088" y="469484"/>
            <a:ext cx="4089648" cy="5919032"/>
            <a:chOff x="4051176" y="469484"/>
            <a:chExt cx="4089648" cy="5919032"/>
          </a:xfrm>
        </p:grpSpPr>
        <p:sp>
          <p:nvSpPr>
            <p:cNvPr id="14" name="Rectangle: Rounded Corners 13">
              <a:extLst>
                <a:ext uri="{FF2B5EF4-FFF2-40B4-BE49-F238E27FC236}">
                  <a16:creationId xmlns:a16="http://schemas.microsoft.com/office/drawing/2014/main" id="{A6EE3788-18C1-184D-B915-002D57DACCDD}"/>
                </a:ext>
              </a:extLst>
            </p:cNvPr>
            <p:cNvSpPr/>
            <p:nvPr/>
          </p:nvSpPr>
          <p:spPr>
            <a:xfrm>
              <a:off x="4055143" y="469484"/>
              <a:ext cx="4085681" cy="5919032"/>
            </a:xfrm>
            <a:prstGeom prst="roundRect">
              <a:avLst>
                <a:gd name="adj" fmla="val 1887"/>
              </a:avLst>
            </a:prstGeom>
            <a:blipFill dpi="0" rotWithShape="1">
              <a:blip r:embed="rId2">
                <a:alphaModFix amt="90000"/>
              </a:blip>
              <a:srcRect/>
              <a:stretch>
                <a:fillRect/>
              </a:stretch>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Graphic 27">
              <a:extLst>
                <a:ext uri="{FF2B5EF4-FFF2-40B4-BE49-F238E27FC236}">
                  <a16:creationId xmlns:a16="http://schemas.microsoft.com/office/drawing/2014/main" id="{3603546E-E207-E45C-B461-EF9E8F7A6B5B}"/>
                </a:ext>
              </a:extLst>
            </p:cNvPr>
            <p:cNvSpPr/>
            <p:nvPr/>
          </p:nvSpPr>
          <p:spPr>
            <a:xfrm>
              <a:off x="4096612" y="484811"/>
              <a:ext cx="3237384" cy="864985"/>
            </a:xfrm>
            <a:custGeom>
              <a:avLst/>
              <a:gdLst>
                <a:gd name="connsiteX0" fmla="*/ 4983861 w 11163490"/>
                <a:gd name="connsiteY0" fmla="*/ 1026 h 2982731"/>
                <a:gd name="connsiteX1" fmla="*/ 0 w 11163490"/>
                <a:gd name="connsiteY1" fmla="*/ 1026 h 2982731"/>
                <a:gd name="connsiteX2" fmla="*/ 0 w 11163490"/>
                <a:gd name="connsiteY2" fmla="*/ 2982732 h 2982731"/>
                <a:gd name="connsiteX3" fmla="*/ 1196435 w 11163490"/>
                <a:gd name="connsiteY3" fmla="*/ 2255974 h 2982731"/>
                <a:gd name="connsiteX4" fmla="*/ 2426399 w 11163490"/>
                <a:gd name="connsiteY4" fmla="*/ 2036042 h 2982731"/>
                <a:gd name="connsiteX5" fmla="*/ 4983861 w 11163490"/>
                <a:gd name="connsiteY5" fmla="*/ 2036042 h 2982731"/>
                <a:gd name="connsiteX6" fmla="*/ 7538276 w 11163490"/>
                <a:gd name="connsiteY6" fmla="*/ 2026612 h 2982731"/>
                <a:gd name="connsiteX7" fmla="*/ 8799290 w 11163490"/>
                <a:gd name="connsiteY7" fmla="*/ 1540647 h 2982731"/>
                <a:gd name="connsiteX8" fmla="*/ 8807768 w 11163490"/>
                <a:gd name="connsiteY8" fmla="*/ 1532931 h 2982731"/>
                <a:gd name="connsiteX9" fmla="*/ 9642634 w 11163490"/>
                <a:gd name="connsiteY9" fmla="*/ 459464 h 2982731"/>
                <a:gd name="connsiteX10" fmla="*/ 11163491 w 11163490"/>
                <a:gd name="connsiteY10" fmla="*/ 1026 h 2982731"/>
                <a:gd name="connsiteX11" fmla="*/ 4983861 w 11163490"/>
                <a:gd name="connsiteY11" fmla="*/ 1026 h 298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63490" h="2982731">
                  <a:moveTo>
                    <a:pt x="4983861" y="1026"/>
                  </a:moveTo>
                  <a:lnTo>
                    <a:pt x="0" y="1026"/>
                  </a:lnTo>
                  <a:lnTo>
                    <a:pt x="0" y="2982732"/>
                  </a:lnTo>
                  <a:cubicBezTo>
                    <a:pt x="226600" y="2775754"/>
                    <a:pt x="623697" y="2465524"/>
                    <a:pt x="1196435" y="2255974"/>
                  </a:cubicBezTo>
                  <a:cubicBezTo>
                    <a:pt x="1695355" y="2073380"/>
                    <a:pt x="2136267" y="2037090"/>
                    <a:pt x="2426399" y="2036042"/>
                  </a:cubicBezTo>
                  <a:lnTo>
                    <a:pt x="4983861" y="2036042"/>
                  </a:lnTo>
                  <a:cubicBezTo>
                    <a:pt x="6679597" y="2036042"/>
                    <a:pt x="7102221" y="2025755"/>
                    <a:pt x="7538276" y="2026612"/>
                  </a:cubicBezTo>
                  <a:cubicBezTo>
                    <a:pt x="8004524" y="2027469"/>
                    <a:pt x="8454961" y="1854972"/>
                    <a:pt x="8799290" y="1540647"/>
                  </a:cubicBezTo>
                  <a:cubicBezTo>
                    <a:pt x="8802148" y="1538075"/>
                    <a:pt x="8804910" y="1535503"/>
                    <a:pt x="8807768" y="1532931"/>
                  </a:cubicBezTo>
                  <a:cubicBezTo>
                    <a:pt x="9270873" y="1106592"/>
                    <a:pt x="9320022" y="765502"/>
                    <a:pt x="9642634" y="459464"/>
                  </a:cubicBezTo>
                  <a:cubicBezTo>
                    <a:pt x="9887902" y="226768"/>
                    <a:pt x="10325291" y="-17834"/>
                    <a:pt x="11163491" y="1026"/>
                  </a:cubicBezTo>
                  <a:lnTo>
                    <a:pt x="4983861" y="1026"/>
                  </a:lnTo>
                  <a:close/>
                </a:path>
              </a:pathLst>
            </a:custGeom>
            <a:gradFill>
              <a:gsLst>
                <a:gs pos="0">
                  <a:srgbClr val="5BAA48"/>
                </a:gs>
                <a:gs pos="100000">
                  <a:srgbClr val="5BAA48"/>
                </a:gs>
                <a:gs pos="48000">
                  <a:srgbClr val="8FC981"/>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4" name="Rectangle: Rounded Corners 3">
              <a:extLst>
                <a:ext uri="{FF2B5EF4-FFF2-40B4-BE49-F238E27FC236}">
                  <a16:creationId xmlns:a16="http://schemas.microsoft.com/office/drawing/2014/main" id="{8A8C981B-99D2-2525-8516-5B0254F57255}"/>
                </a:ext>
              </a:extLst>
            </p:cNvPr>
            <p:cNvSpPr/>
            <p:nvPr/>
          </p:nvSpPr>
          <p:spPr>
            <a:xfrm>
              <a:off x="4051176" y="469485"/>
              <a:ext cx="4085681" cy="5919031"/>
            </a:xfrm>
            <a:prstGeom prst="roundRect">
              <a:avLst>
                <a:gd name="adj" fmla="val 1887"/>
              </a:avLst>
            </a:prstGeom>
            <a:no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08E656F2-8B33-1214-A4E9-DB0A27DC07CD}"/>
                </a:ext>
              </a:extLst>
            </p:cNvPr>
            <p:cNvSpPr/>
            <p:nvPr/>
          </p:nvSpPr>
          <p:spPr>
            <a:xfrm>
              <a:off x="4307951" y="990876"/>
              <a:ext cx="3571977" cy="2466977"/>
            </a:xfrm>
            <a:prstGeom prst="roundRect">
              <a:avLst>
                <a:gd name="adj" fmla="val 4415"/>
              </a:avLst>
            </a:prstGeom>
            <a:blipFill>
              <a:blip r:embed="rId3">
                <a:alphaModFix amt="90000"/>
              </a:blip>
              <a:stretch>
                <a:fillRect/>
              </a:stretch>
            </a:blipFill>
            <a:ln w="1270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6FB404C4-73EE-A0E6-C052-4FEDA104DA53}"/>
                </a:ext>
              </a:extLst>
            </p:cNvPr>
            <p:cNvSpPr txBox="1"/>
            <p:nvPr/>
          </p:nvSpPr>
          <p:spPr>
            <a:xfrm>
              <a:off x="4246681" y="556186"/>
              <a:ext cx="1404231" cy="400110"/>
            </a:xfrm>
            <a:prstGeom prst="rect">
              <a:avLst/>
            </a:prstGeom>
            <a:noFill/>
          </p:spPr>
          <p:txBody>
            <a:bodyPr wrap="none" rtlCol="0">
              <a:spAutoFit/>
            </a:bodyPr>
            <a:lstStyle/>
            <a:p>
              <a:r>
                <a:rPr lang="en-US" sz="2000" dirty="0" err="1">
                  <a:latin typeface="Open Sans bold" panose="020B0806030504020204" pitchFamily="34" charset="0"/>
                  <a:ea typeface="Open Sans bold" panose="020B0806030504020204" pitchFamily="34" charset="0"/>
                  <a:cs typeface="Open Sans bold" panose="020B0806030504020204" pitchFamily="34" charset="0"/>
                </a:rPr>
                <a:t>Venusaur</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0" name="TextBox 19">
              <a:extLst>
                <a:ext uri="{FF2B5EF4-FFF2-40B4-BE49-F238E27FC236}">
                  <a16:creationId xmlns:a16="http://schemas.microsoft.com/office/drawing/2014/main" id="{F1ED3BC7-7451-CB7B-2997-32DBFE242A41}"/>
                </a:ext>
              </a:extLst>
            </p:cNvPr>
            <p:cNvSpPr txBox="1"/>
            <p:nvPr/>
          </p:nvSpPr>
          <p:spPr>
            <a:xfrm>
              <a:off x="5500972" y="664881"/>
              <a:ext cx="537017" cy="252422"/>
            </a:xfrm>
            <a:prstGeom prst="rect">
              <a:avLst/>
            </a:prstGeom>
            <a:noFill/>
          </p:spPr>
          <p:txBody>
            <a:bodyPr wrap="none" rtlCol="0">
              <a:spAutoFit/>
            </a:bodyPr>
            <a:lstStyle/>
            <a:p>
              <a:r>
                <a:rPr lang="en-US" sz="1050" dirty="0">
                  <a:latin typeface="Open Sans Extrabold" panose="020B0906030804020204" pitchFamily="34" charset="0"/>
                  <a:ea typeface="Open Sans Extrabold" panose="020B0906030804020204" pitchFamily="34" charset="0"/>
                  <a:cs typeface="Open Sans Extrabold" panose="020B0906030804020204" pitchFamily="34" charset="0"/>
                </a:rPr>
                <a:t>LV.76</a:t>
              </a:r>
              <a:endParaRPr lang="en-IN" sz="1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5" name="TextBox 24">
              <a:extLst>
                <a:ext uri="{FF2B5EF4-FFF2-40B4-BE49-F238E27FC236}">
                  <a16:creationId xmlns:a16="http://schemas.microsoft.com/office/drawing/2014/main" id="{A6FF7689-807A-79D7-D703-EC22CC2B01D2}"/>
                </a:ext>
              </a:extLst>
            </p:cNvPr>
            <p:cNvSpPr txBox="1"/>
            <p:nvPr/>
          </p:nvSpPr>
          <p:spPr>
            <a:xfrm>
              <a:off x="7040998" y="556186"/>
              <a:ext cx="622286" cy="400110"/>
            </a:xfrm>
            <a:prstGeom prst="rect">
              <a:avLst/>
            </a:prstGeom>
            <a:noFill/>
          </p:spPr>
          <p:txBody>
            <a:bodyPr wrap="none" rtlCol="0">
              <a:spAutoFit/>
            </a:bodyPr>
            <a:lstStyle/>
            <a:p>
              <a:pPr algn="r"/>
              <a:r>
                <a:rPr lang="en-US" sz="2000" dirty="0">
                  <a:latin typeface="Open Sans bold" panose="020B0806030504020204" pitchFamily="34" charset="0"/>
                  <a:ea typeface="Open Sans bold" panose="020B0806030504020204" pitchFamily="34" charset="0"/>
                  <a:cs typeface="Open Sans bold" panose="020B0806030504020204" pitchFamily="34" charset="0"/>
                </a:rPr>
                <a:t>180</a:t>
              </a:r>
              <a:endParaRPr lang="en-IN" sz="2000" dirty="0">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6" name="TextBox 25">
              <a:extLst>
                <a:ext uri="{FF2B5EF4-FFF2-40B4-BE49-F238E27FC236}">
                  <a16:creationId xmlns:a16="http://schemas.microsoft.com/office/drawing/2014/main" id="{6F1BD02A-9C1C-44C4-A396-36E3E9ADCB63}"/>
                </a:ext>
              </a:extLst>
            </p:cNvPr>
            <p:cNvSpPr txBox="1"/>
            <p:nvPr/>
          </p:nvSpPr>
          <p:spPr>
            <a:xfrm>
              <a:off x="6886921" y="664881"/>
              <a:ext cx="354505" cy="244999"/>
            </a:xfrm>
            <a:prstGeom prst="rect">
              <a:avLst/>
            </a:prstGeom>
            <a:noFill/>
          </p:spPr>
          <p:txBody>
            <a:bodyPr wrap="none" rtlCol="0">
              <a:spAutoFit/>
            </a:bodyPr>
            <a:lstStyle/>
            <a:p>
              <a:r>
                <a:rPr lang="en-US" sz="1050" dirty="0">
                  <a:latin typeface="Open Sans Extrabold" panose="020B0906030804020204" pitchFamily="34" charset="0"/>
                  <a:ea typeface="Open Sans Extrabold" panose="020B0906030804020204" pitchFamily="34" charset="0"/>
                  <a:cs typeface="Open Sans Extrabold" panose="020B0906030804020204" pitchFamily="34" charset="0"/>
                </a:rPr>
                <a:t>XP</a:t>
              </a:r>
              <a:endParaRPr lang="en-IN" sz="1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Rectangle: Rounded Corners 6">
              <a:extLst>
                <a:ext uri="{FF2B5EF4-FFF2-40B4-BE49-F238E27FC236}">
                  <a16:creationId xmlns:a16="http://schemas.microsoft.com/office/drawing/2014/main" id="{826E5878-2A2D-7C25-BA6B-DE20A628F6DD}"/>
                </a:ext>
              </a:extLst>
            </p:cNvPr>
            <p:cNvSpPr/>
            <p:nvPr/>
          </p:nvSpPr>
          <p:spPr>
            <a:xfrm>
              <a:off x="4198719" y="3365737"/>
              <a:ext cx="3787991" cy="191747"/>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Flame Pokémon. Length: 5’ 7”, Weight: 200 lbs.</a:t>
              </a: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0" name="TextBox 29">
              <a:extLst>
                <a:ext uri="{FF2B5EF4-FFF2-40B4-BE49-F238E27FC236}">
                  <a16:creationId xmlns:a16="http://schemas.microsoft.com/office/drawing/2014/main" id="{B1FE53C3-8716-C7FA-9E06-CF5914C8AF76}"/>
                </a:ext>
              </a:extLst>
            </p:cNvPr>
            <p:cNvSpPr txBox="1"/>
            <p:nvPr/>
          </p:nvSpPr>
          <p:spPr>
            <a:xfrm>
              <a:off x="4307952" y="3623617"/>
              <a:ext cx="3571977" cy="861774"/>
            </a:xfrm>
            <a:prstGeom prst="rect">
              <a:avLst/>
            </a:prstGeom>
            <a:noFill/>
          </p:spPr>
          <p:txBody>
            <a:bodyPr wrap="square" rtlCol="0">
              <a:spAutoFit/>
            </a:bodyPr>
            <a:lstStyle/>
            <a:p>
              <a:pPr algn="just"/>
              <a:r>
                <a:rPr lang="en-US" sz="1000" dirty="0">
                  <a:solidFill>
                    <a:srgbClr val="FAC400"/>
                  </a:solidFill>
                  <a:latin typeface="Open Sans Extrabold" panose="020B0906030804020204" pitchFamily="34" charset="0"/>
                  <a:ea typeface="Open Sans Extrabold" panose="020B0906030804020204" pitchFamily="34" charset="0"/>
                  <a:cs typeface="Open Sans Extrabold" panose="020B0906030804020204" pitchFamily="34" charset="0"/>
                </a:rPr>
                <a:t>Pokémon Power: Energy Trans </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As often as you like during your turn (before your attack), you mat take energy attached to the Pokémon and attach it to a different one. This power can’t be used if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Venusaur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or paralyzed</a:t>
              </a:r>
              <a:endParaRPr lang="en-IN"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379050B6-C72D-AE69-A41C-C2550C44FC8B}"/>
                </a:ext>
              </a:extLst>
            </p:cNvPr>
            <p:cNvSpPr txBox="1"/>
            <p:nvPr/>
          </p:nvSpPr>
          <p:spPr>
            <a:xfrm>
              <a:off x="4307952" y="4820189"/>
              <a:ext cx="3571977" cy="237574"/>
            </a:xfrm>
            <a:prstGeom prst="rect">
              <a:avLst/>
            </a:prstGeom>
            <a:noFill/>
          </p:spPr>
          <p:txBody>
            <a:bodyPr wrap="square" rtlCol="0">
              <a:spAutoFit/>
            </a:bodyPr>
            <a:lstStyle/>
            <a:p>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Discard 3 Energy attached to Charizard</a:t>
              </a:r>
              <a:endParaRPr lang="en-IN"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72322CC-0759-3C7E-B5EB-0F2A76B53EF1}"/>
                </a:ext>
              </a:extLst>
            </p:cNvPr>
            <p:cNvSpPr txBox="1"/>
            <p:nvPr/>
          </p:nvSpPr>
          <p:spPr>
            <a:xfrm>
              <a:off x="5582511" y="4480725"/>
              <a:ext cx="1456512" cy="369332"/>
            </a:xfrm>
            <a:prstGeom prst="rect">
              <a:avLst/>
            </a:prstGeom>
            <a:noFill/>
          </p:spPr>
          <p:txBody>
            <a:bodyPr wrap="square" rtlCol="0">
              <a:spAutoFit/>
            </a:bodyPr>
            <a:lstStyle/>
            <a:p>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Solarbeam</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E878467E-87C7-7844-26CB-F6E479DB4EC7}"/>
                </a:ext>
              </a:extLst>
            </p:cNvPr>
            <p:cNvSpPr txBox="1"/>
            <p:nvPr/>
          </p:nvSpPr>
          <p:spPr>
            <a:xfrm>
              <a:off x="6731186" y="4480725"/>
              <a:ext cx="1147339" cy="369332"/>
            </a:xfrm>
            <a:prstGeom prst="rect">
              <a:avLst/>
            </a:prstGeom>
            <a:noFill/>
          </p:spPr>
          <p:txBody>
            <a:bodyPr wrap="square" rtlCol="0">
              <a:spAutoFit/>
            </a:bodyPr>
            <a:lstStyle/>
            <a:p>
              <a:pPr algn="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60</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Rounded Corners 46">
              <a:extLst>
                <a:ext uri="{FF2B5EF4-FFF2-40B4-BE49-F238E27FC236}">
                  <a16:creationId xmlns:a16="http://schemas.microsoft.com/office/drawing/2014/main" id="{2FA7AF5E-6FE2-2D0B-B1F2-33944BC90774}"/>
                </a:ext>
              </a:extLst>
            </p:cNvPr>
            <p:cNvSpPr/>
            <p:nvPr/>
          </p:nvSpPr>
          <p:spPr>
            <a:xfrm>
              <a:off x="4198719" y="5147002"/>
              <a:ext cx="3787991" cy="37935"/>
            </a:xfrm>
            <a:prstGeom prst="roundRect">
              <a:avLst>
                <a:gd name="adj" fmla="val 50000"/>
              </a:avLst>
            </a:prstGeom>
            <a:gradFill>
              <a:gsLst>
                <a:gs pos="0">
                  <a:srgbClr val="FAC400"/>
                </a:gs>
                <a:gs pos="100000">
                  <a:srgbClr val="FAC400"/>
                </a:gs>
                <a:gs pos="50000">
                  <a:srgbClr val="FFDF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56" name="Group 55">
              <a:extLst>
                <a:ext uri="{FF2B5EF4-FFF2-40B4-BE49-F238E27FC236}">
                  <a16:creationId xmlns:a16="http://schemas.microsoft.com/office/drawing/2014/main" id="{BC3EA1EA-46FC-643F-F2E7-427DC81AABEE}"/>
                </a:ext>
              </a:extLst>
            </p:cNvPr>
            <p:cNvGrpSpPr/>
            <p:nvPr/>
          </p:nvGrpSpPr>
          <p:grpSpPr>
            <a:xfrm>
              <a:off x="4403478" y="5455831"/>
              <a:ext cx="226623" cy="226622"/>
              <a:chOff x="3279793" y="6350537"/>
              <a:chExt cx="359448" cy="359448"/>
            </a:xfrm>
          </p:grpSpPr>
          <p:sp>
            <p:nvSpPr>
              <p:cNvPr id="51" name="Oval 50">
                <a:extLst>
                  <a:ext uri="{FF2B5EF4-FFF2-40B4-BE49-F238E27FC236}">
                    <a16:creationId xmlns:a16="http://schemas.microsoft.com/office/drawing/2014/main" id="{2088B858-795C-08F2-4A94-F73578D34FF5}"/>
                  </a:ext>
                </a:extLst>
              </p:cNvPr>
              <p:cNvSpPr/>
              <p:nvPr/>
            </p:nvSpPr>
            <p:spPr>
              <a:xfrm>
                <a:off x="3279793" y="6350537"/>
                <a:ext cx="359448" cy="359448"/>
              </a:xfrm>
              <a:prstGeom prst="ellipse">
                <a:avLst/>
              </a:prstGeom>
              <a:gradFill flip="none" rotWithShape="1">
                <a:gsLst>
                  <a:gs pos="1000">
                    <a:srgbClr val="92D7ED"/>
                  </a:gs>
                  <a:gs pos="100000">
                    <a:srgbClr val="189BC6"/>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Graphic 52">
                <a:extLst>
                  <a:ext uri="{FF2B5EF4-FFF2-40B4-BE49-F238E27FC236}">
                    <a16:creationId xmlns:a16="http://schemas.microsoft.com/office/drawing/2014/main" id="{79338A60-4A98-68C7-D338-34816DF412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6739" y="6417483"/>
                <a:ext cx="225556" cy="225556"/>
              </a:xfrm>
              <a:prstGeom prst="rect">
                <a:avLst/>
              </a:prstGeom>
            </p:spPr>
          </p:pic>
        </p:grpSp>
        <p:sp>
          <p:nvSpPr>
            <p:cNvPr id="58" name="TextBox 57">
              <a:extLst>
                <a:ext uri="{FF2B5EF4-FFF2-40B4-BE49-F238E27FC236}">
                  <a16:creationId xmlns:a16="http://schemas.microsoft.com/office/drawing/2014/main" id="{E6E3BA5D-D1A0-03D9-723F-06CAB61F1C2A}"/>
                </a:ext>
              </a:extLst>
            </p:cNvPr>
            <p:cNvSpPr txBox="1"/>
            <p:nvPr/>
          </p:nvSpPr>
          <p:spPr>
            <a:xfrm>
              <a:off x="4635990" y="5387552"/>
              <a:ext cx="459861" cy="356361"/>
            </a:xfrm>
            <a:prstGeom prst="rect">
              <a:avLst/>
            </a:prstGeom>
            <a:noFill/>
          </p:spPr>
          <p:txBody>
            <a:bodyPr wrap="square" rtlCol="0">
              <a:spAutoFit/>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x2</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BD7C0881-3416-CF84-925B-3221D581A5E9}"/>
                </a:ext>
              </a:extLst>
            </p:cNvPr>
            <p:cNvSpPr txBox="1"/>
            <p:nvPr/>
          </p:nvSpPr>
          <p:spPr>
            <a:xfrm>
              <a:off x="4361736" y="5259974"/>
              <a:ext cx="677390"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weakness</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1" name="TextBox 60">
              <a:extLst>
                <a:ext uri="{FF2B5EF4-FFF2-40B4-BE49-F238E27FC236}">
                  <a16:creationId xmlns:a16="http://schemas.microsoft.com/office/drawing/2014/main" id="{C237AEFF-E3FA-B09A-060E-227D073516D5}"/>
                </a:ext>
              </a:extLst>
            </p:cNvPr>
            <p:cNvSpPr txBox="1"/>
            <p:nvPr/>
          </p:nvSpPr>
          <p:spPr>
            <a:xfrm>
              <a:off x="5385403" y="5259974"/>
              <a:ext cx="782973" cy="215444"/>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resistance</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5" name="TextBox 1024">
              <a:extLst>
                <a:ext uri="{FF2B5EF4-FFF2-40B4-BE49-F238E27FC236}">
                  <a16:creationId xmlns:a16="http://schemas.microsoft.com/office/drawing/2014/main" id="{1117FB06-9B71-1561-321B-3C436F3247C0}"/>
                </a:ext>
              </a:extLst>
            </p:cNvPr>
            <p:cNvSpPr txBox="1"/>
            <p:nvPr/>
          </p:nvSpPr>
          <p:spPr>
            <a:xfrm>
              <a:off x="7088412" y="5259974"/>
              <a:ext cx="795598" cy="207878"/>
            </a:xfrm>
            <a:prstGeom prst="rect">
              <a:avLst/>
            </a:prstGeom>
            <a:noFill/>
          </p:spPr>
          <p:txBody>
            <a:bodyPr wrap="square" rtlCol="0">
              <a:spAutoFit/>
            </a:bodyPr>
            <a:lstStyle/>
            <a:p>
              <a:pPr algn="ctr"/>
              <a:r>
                <a:rPr lang="en-US"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retreat cost</a:t>
              </a:r>
              <a:endParaRPr lang="en-IN" sz="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031" name="Group 1030">
              <a:extLst>
                <a:ext uri="{FF2B5EF4-FFF2-40B4-BE49-F238E27FC236}">
                  <a16:creationId xmlns:a16="http://schemas.microsoft.com/office/drawing/2014/main" id="{C7BA0487-175F-53E7-30C2-DA0CFD9D074F}"/>
                </a:ext>
              </a:extLst>
            </p:cNvPr>
            <p:cNvGrpSpPr/>
            <p:nvPr/>
          </p:nvGrpSpPr>
          <p:grpSpPr>
            <a:xfrm>
              <a:off x="7233682" y="5448151"/>
              <a:ext cx="234304" cy="234304"/>
              <a:chOff x="8809804" y="5832915"/>
              <a:chExt cx="242832" cy="242832"/>
            </a:xfrm>
          </p:grpSpPr>
          <p:sp>
            <p:nvSpPr>
              <p:cNvPr id="1032" name="Oval 1031">
                <a:extLst>
                  <a:ext uri="{FF2B5EF4-FFF2-40B4-BE49-F238E27FC236}">
                    <a16:creationId xmlns:a16="http://schemas.microsoft.com/office/drawing/2014/main" id="{714AE410-3A2A-7EE6-2E05-1D551F7C7F5D}"/>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3" name="Graphic 1032">
                <a:extLst>
                  <a:ext uri="{FF2B5EF4-FFF2-40B4-BE49-F238E27FC236}">
                    <a16:creationId xmlns:a16="http://schemas.microsoft.com/office/drawing/2014/main" id="{EA0C0991-AC19-8516-4977-64F74B8B6C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1034" name="Group 1033">
              <a:extLst>
                <a:ext uri="{FF2B5EF4-FFF2-40B4-BE49-F238E27FC236}">
                  <a16:creationId xmlns:a16="http://schemas.microsoft.com/office/drawing/2014/main" id="{DAD1F4EE-A088-AAF0-4D11-94EC0EB3894F}"/>
                </a:ext>
              </a:extLst>
            </p:cNvPr>
            <p:cNvGrpSpPr/>
            <p:nvPr/>
          </p:nvGrpSpPr>
          <p:grpSpPr>
            <a:xfrm>
              <a:off x="7509671" y="5448151"/>
              <a:ext cx="234304" cy="234304"/>
              <a:chOff x="8809804" y="5832915"/>
              <a:chExt cx="242832" cy="242832"/>
            </a:xfrm>
          </p:grpSpPr>
          <p:sp>
            <p:nvSpPr>
              <p:cNvPr id="1035" name="Oval 1034">
                <a:extLst>
                  <a:ext uri="{FF2B5EF4-FFF2-40B4-BE49-F238E27FC236}">
                    <a16:creationId xmlns:a16="http://schemas.microsoft.com/office/drawing/2014/main" id="{AC09893F-7108-B5F1-9DDC-754B0D68FFB5}"/>
                  </a:ext>
                </a:extLst>
              </p:cNvPr>
              <p:cNvSpPr/>
              <p:nvPr/>
            </p:nvSpPr>
            <p:spPr>
              <a:xfrm>
                <a:off x="8809804" y="5832915"/>
                <a:ext cx="242832" cy="242832"/>
              </a:xfrm>
              <a:prstGeom prst="ellipse">
                <a:avLst/>
              </a:prstGeom>
              <a:gradFill flip="none" rotWithShape="1">
                <a:gsLst>
                  <a:gs pos="1000">
                    <a:schemeClr val="bg1">
                      <a:lumMod val="85000"/>
                    </a:schemeClr>
                  </a:gs>
                  <a:gs pos="100000">
                    <a:schemeClr val="bg2">
                      <a:lumMod val="75000"/>
                    </a:schemeClr>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6" name="Graphic 1035">
                <a:extLst>
                  <a:ext uri="{FF2B5EF4-FFF2-40B4-BE49-F238E27FC236}">
                    <a16:creationId xmlns:a16="http://schemas.microsoft.com/office/drawing/2014/main" id="{828E05AB-7B90-24CB-80EB-B6EC7DE50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0661" y="5884413"/>
                <a:ext cx="121118" cy="139836"/>
              </a:xfrm>
              <a:prstGeom prst="rect">
                <a:avLst/>
              </a:prstGeom>
            </p:spPr>
          </p:pic>
        </p:grpSp>
        <p:grpSp>
          <p:nvGrpSpPr>
            <p:cNvPr id="9" name="Group 8">
              <a:extLst>
                <a:ext uri="{FF2B5EF4-FFF2-40B4-BE49-F238E27FC236}">
                  <a16:creationId xmlns:a16="http://schemas.microsoft.com/office/drawing/2014/main" id="{AAE95DA4-45D7-417E-F4A5-1C332FCEF846}"/>
                </a:ext>
              </a:extLst>
            </p:cNvPr>
            <p:cNvGrpSpPr/>
            <p:nvPr/>
          </p:nvGrpSpPr>
          <p:grpSpPr>
            <a:xfrm>
              <a:off x="4381501" y="5818182"/>
              <a:ext cx="3406356" cy="365616"/>
              <a:chOff x="4319097" y="6034089"/>
              <a:chExt cx="3530339" cy="378924"/>
            </a:xfrm>
          </p:grpSpPr>
          <p:sp>
            <p:nvSpPr>
              <p:cNvPr id="3" name="TextBox 2">
                <a:extLst>
                  <a:ext uri="{FF2B5EF4-FFF2-40B4-BE49-F238E27FC236}">
                    <a16:creationId xmlns:a16="http://schemas.microsoft.com/office/drawing/2014/main" id="{EAEDA0B4-20B5-007D-BFF5-36ED4B8437F5}"/>
                  </a:ext>
                </a:extLst>
              </p:cNvPr>
              <p:cNvSpPr txBox="1"/>
              <p:nvPr/>
            </p:nvSpPr>
            <p:spPr>
              <a:xfrm>
                <a:off x="4385618" y="6052467"/>
                <a:ext cx="3416494" cy="350877"/>
              </a:xfrm>
              <a:prstGeom prst="rect">
                <a:avLst/>
              </a:prstGeom>
              <a:noFill/>
            </p:spPr>
            <p:txBody>
              <a:bodyPr wrap="square" rtlCol="0">
                <a:spAutoFit/>
              </a:bodyPr>
              <a:lstStyle/>
              <a:p>
                <a:pPr algn="just"/>
                <a:r>
                  <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plant blooms when it is absorbing solar energy. It stays on the </a:t>
                </a:r>
                <a:r>
                  <a:rPr lang="en-US" sz="8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moveto</a:t>
                </a:r>
                <a:r>
                  <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 seek </a:t>
                </a:r>
                <a:r>
                  <a:rPr lang="en-US" sz="8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sunlught</a:t>
                </a: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Rounded Corners 7">
                <a:extLst>
                  <a:ext uri="{FF2B5EF4-FFF2-40B4-BE49-F238E27FC236}">
                    <a16:creationId xmlns:a16="http://schemas.microsoft.com/office/drawing/2014/main" id="{1CDB6F3D-ABBF-5E8D-69E9-162C7B633564}"/>
                  </a:ext>
                </a:extLst>
              </p:cNvPr>
              <p:cNvSpPr/>
              <p:nvPr/>
            </p:nvSpPr>
            <p:spPr>
              <a:xfrm>
                <a:off x="4319097" y="6034089"/>
                <a:ext cx="3530339" cy="378924"/>
              </a:xfrm>
              <a:prstGeom prst="roundRect">
                <a:avLst>
                  <a:gd name="adj" fmla="val 1887"/>
                </a:avLst>
              </a:prstGeom>
              <a:noFill/>
              <a:ln w="25400">
                <a:gradFill>
                  <a:gsLst>
                    <a:gs pos="0">
                      <a:srgbClr val="FFDF66"/>
                    </a:gs>
                    <a:gs pos="65000">
                      <a:srgbClr val="FFDF66"/>
                    </a:gs>
                    <a:gs pos="37000">
                      <a:srgbClr val="F3E3B1"/>
                    </a:gs>
                    <a:gs pos="100000">
                      <a:srgbClr val="FFD847"/>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 name="Oval 14">
              <a:extLst>
                <a:ext uri="{FF2B5EF4-FFF2-40B4-BE49-F238E27FC236}">
                  <a16:creationId xmlns:a16="http://schemas.microsoft.com/office/drawing/2014/main" id="{54DFB5DF-13FD-20AE-106A-46C45C0FD2EA}"/>
                </a:ext>
              </a:extLst>
            </p:cNvPr>
            <p:cNvSpPr/>
            <p:nvPr/>
          </p:nvSpPr>
          <p:spPr>
            <a:xfrm>
              <a:off x="4214668" y="890997"/>
              <a:ext cx="479678" cy="479678"/>
            </a:xfrm>
            <a:prstGeom prst="ellipse">
              <a:avLst/>
            </a:prstGeom>
            <a:gradFill flip="none" rotWithShape="1">
              <a:gsLst>
                <a:gs pos="100000">
                  <a:srgbClr val="9D7B25"/>
                </a:gs>
                <a:gs pos="35000">
                  <a:srgbClr val="FFDF66"/>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470CF38-D47A-A0C3-EDD2-A7DABFA09D65}"/>
                </a:ext>
              </a:extLst>
            </p:cNvPr>
            <p:cNvSpPr/>
            <p:nvPr/>
          </p:nvSpPr>
          <p:spPr>
            <a:xfrm>
              <a:off x="4256051" y="932380"/>
              <a:ext cx="396912" cy="396912"/>
            </a:xfrm>
            <a:prstGeom prst="ellipse">
              <a:avLst/>
            </a:prstGeom>
            <a:gradFill>
              <a:gsLst>
                <a:gs pos="1000">
                  <a:schemeClr val="bg1">
                    <a:lumMod val="95000"/>
                  </a:schemeClr>
                </a:gs>
                <a:gs pos="100000">
                  <a:schemeClr val="bg1">
                    <a:lumMod val="75000"/>
                  </a:schemeClr>
                </a:gs>
              </a:gsLst>
              <a:path path="circle">
                <a:fillToRect l="50000" t="50000" r="50000" b="50000"/>
              </a:path>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BE3F65BB-3DF4-6AD9-8712-88FDEDECC497}"/>
                </a:ext>
              </a:extLst>
            </p:cNvPr>
            <p:cNvSpPr txBox="1"/>
            <p:nvPr/>
          </p:nvSpPr>
          <p:spPr>
            <a:xfrm>
              <a:off x="4610134" y="900704"/>
              <a:ext cx="1502534" cy="184666"/>
            </a:xfrm>
            <a:prstGeom prst="rect">
              <a:avLst/>
            </a:prstGeom>
            <a:noFill/>
          </p:spPr>
          <p:txBody>
            <a:bodyPr wrap="square" rtlCol="0">
              <a:spAutoFit/>
            </a:bodyPr>
            <a:lstStyle/>
            <a:p>
              <a:r>
                <a:rPr lang="en-US" sz="6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Stage 2 Evolves from </a:t>
              </a:r>
              <a:r>
                <a:rPr lang="en-US" sz="600" dirty="0" err="1">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Ivysaur</a:t>
              </a:r>
              <a:endParaRPr lang="en-IN" sz="600" dirty="0">
                <a:solidFill>
                  <a:schemeClr val="bg2">
                    <a:lumMod val="1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 name="Group 1">
              <a:extLst>
                <a:ext uri="{FF2B5EF4-FFF2-40B4-BE49-F238E27FC236}">
                  <a16:creationId xmlns:a16="http://schemas.microsoft.com/office/drawing/2014/main" id="{899114C5-5F4C-623F-69C4-5CC014D02CC3}"/>
                </a:ext>
              </a:extLst>
            </p:cNvPr>
            <p:cNvGrpSpPr/>
            <p:nvPr/>
          </p:nvGrpSpPr>
          <p:grpSpPr>
            <a:xfrm>
              <a:off x="4402199" y="5454375"/>
              <a:ext cx="226623" cy="226623"/>
              <a:chOff x="10060868" y="645988"/>
              <a:chExt cx="359448" cy="359448"/>
            </a:xfrm>
          </p:grpSpPr>
          <p:sp>
            <p:nvSpPr>
              <p:cNvPr id="5" name="Oval 4">
                <a:extLst>
                  <a:ext uri="{FF2B5EF4-FFF2-40B4-BE49-F238E27FC236}">
                    <a16:creationId xmlns:a16="http://schemas.microsoft.com/office/drawing/2014/main" id="{FFE0C916-8D84-FC73-DAEF-08D18AE67169}"/>
                  </a:ext>
                </a:extLst>
              </p:cNvPr>
              <p:cNvSpPr/>
              <p:nvPr/>
            </p:nvSpPr>
            <p:spPr>
              <a:xfrm>
                <a:off x="10060868" y="645988"/>
                <a:ext cx="359448" cy="359448"/>
              </a:xfrm>
              <a:prstGeom prst="ellipse">
                <a:avLst/>
              </a:prstGeom>
              <a:gradFill flip="none" rotWithShape="1">
                <a:gsLst>
                  <a:gs pos="0">
                    <a:srgbClr val="DE3D4A"/>
                  </a:gs>
                  <a:gs pos="100000">
                    <a:srgbClr val="C9212C"/>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raphic 21">
                <a:extLst>
                  <a:ext uri="{FF2B5EF4-FFF2-40B4-BE49-F238E27FC236}">
                    <a16:creationId xmlns:a16="http://schemas.microsoft.com/office/drawing/2014/main" id="{9C6F64A2-1CDD-97CA-DD7D-13A3A3891067}"/>
                  </a:ext>
                </a:extLst>
              </p:cNvPr>
              <p:cNvSpPr/>
              <p:nvPr/>
            </p:nvSpPr>
            <p:spPr>
              <a:xfrm>
                <a:off x="10158754" y="712934"/>
                <a:ext cx="163676" cy="225556"/>
              </a:xfrm>
              <a:custGeom>
                <a:avLst/>
                <a:gdLst>
                  <a:gd name="connsiteX0" fmla="*/ 1880976 w 2890220"/>
                  <a:gd name="connsiteY0" fmla="*/ 3750869 h 3982897"/>
                  <a:gd name="connsiteX1" fmla="*/ 1469114 w 2890220"/>
                  <a:gd name="connsiteY1" fmla="*/ 1553413 h 3982897"/>
                  <a:gd name="connsiteX2" fmla="*/ 1468048 w 2890220"/>
                  <a:gd name="connsiteY2" fmla="*/ 1552499 h 3982897"/>
                  <a:gd name="connsiteX3" fmla="*/ 1470867 w 2890220"/>
                  <a:gd name="connsiteY3" fmla="*/ 1559509 h 3982897"/>
                  <a:gd name="connsiteX4" fmla="*/ 1470410 w 2890220"/>
                  <a:gd name="connsiteY4" fmla="*/ 1564767 h 3982897"/>
                  <a:gd name="connsiteX5" fmla="*/ 1423547 w 2890220"/>
                  <a:gd name="connsiteY5" fmla="*/ 2585314 h 3982897"/>
                  <a:gd name="connsiteX6" fmla="*/ 1313514 w 2890220"/>
                  <a:gd name="connsiteY6" fmla="*/ 2808275 h 3982897"/>
                  <a:gd name="connsiteX7" fmla="*/ 1279758 w 2890220"/>
                  <a:gd name="connsiteY7" fmla="*/ 2561920 h 3982897"/>
                  <a:gd name="connsiteX8" fmla="*/ 1096725 w 2890220"/>
                  <a:gd name="connsiteY8" fmla="*/ 2098929 h 3982897"/>
                  <a:gd name="connsiteX9" fmla="*/ 1081409 w 2890220"/>
                  <a:gd name="connsiteY9" fmla="*/ 2098929 h 3982897"/>
                  <a:gd name="connsiteX10" fmla="*/ 1073332 w 2890220"/>
                  <a:gd name="connsiteY10" fmla="*/ 2076069 h 3982897"/>
                  <a:gd name="connsiteX11" fmla="*/ 915141 w 2890220"/>
                  <a:gd name="connsiteY11" fmla="*/ 2820238 h 3982897"/>
                  <a:gd name="connsiteX12" fmla="*/ 969624 w 2890220"/>
                  <a:gd name="connsiteY12" fmla="*/ 3778225 h 3982897"/>
                  <a:gd name="connsiteX13" fmla="*/ 1088724 w 2890220"/>
                  <a:gd name="connsiteY13" fmla="*/ 3978021 h 3982897"/>
                  <a:gd name="connsiteX14" fmla="*/ 874450 w 2890220"/>
                  <a:gd name="connsiteY14" fmla="*/ 3887495 h 3982897"/>
                  <a:gd name="connsiteX15" fmla="*/ 99419 w 2890220"/>
                  <a:gd name="connsiteY15" fmla="*/ 3098521 h 3982897"/>
                  <a:gd name="connsiteX16" fmla="*/ 176762 w 2890220"/>
                  <a:gd name="connsiteY16" fmla="*/ 1879245 h 3982897"/>
                  <a:gd name="connsiteX17" fmla="*/ 398809 w 2890220"/>
                  <a:gd name="connsiteY17" fmla="*/ 1271473 h 3982897"/>
                  <a:gd name="connsiteX18" fmla="*/ 438662 w 2890220"/>
                  <a:gd name="connsiteY18" fmla="*/ 1064895 h 3982897"/>
                  <a:gd name="connsiteX19" fmla="*/ 540313 w 2890220"/>
                  <a:gd name="connsiteY19" fmla="*/ 1249147 h 3982897"/>
                  <a:gd name="connsiteX20" fmla="*/ 646764 w 2890220"/>
                  <a:gd name="connsiteY20" fmla="*/ 1532001 h 3982897"/>
                  <a:gd name="connsiteX21" fmla="*/ 649050 w 2890220"/>
                  <a:gd name="connsiteY21" fmla="*/ 1534363 h 3982897"/>
                  <a:gd name="connsiteX22" fmla="*/ 651412 w 2890220"/>
                  <a:gd name="connsiteY22" fmla="*/ 1550365 h 3982897"/>
                  <a:gd name="connsiteX23" fmla="*/ 653622 w 2890220"/>
                  <a:gd name="connsiteY23" fmla="*/ 1549679 h 3982897"/>
                  <a:gd name="connsiteX24" fmla="*/ 1167134 w 2890220"/>
                  <a:gd name="connsiteY24" fmla="*/ 132055 h 3982897"/>
                  <a:gd name="connsiteX25" fmla="*/ 1173992 w 2890220"/>
                  <a:gd name="connsiteY25" fmla="*/ 0 h 3982897"/>
                  <a:gd name="connsiteX26" fmla="*/ 1284787 w 2890220"/>
                  <a:gd name="connsiteY26" fmla="*/ 72238 h 3982897"/>
                  <a:gd name="connsiteX27" fmla="*/ 2147980 w 2890220"/>
                  <a:gd name="connsiteY27" fmla="*/ 1370838 h 3982897"/>
                  <a:gd name="connsiteX28" fmla="*/ 2150190 w 2890220"/>
                  <a:gd name="connsiteY28" fmla="*/ 1381735 h 3982897"/>
                  <a:gd name="connsiteX29" fmla="*/ 2151333 w 2890220"/>
                  <a:gd name="connsiteY29" fmla="*/ 1383411 h 3982897"/>
                  <a:gd name="connsiteX30" fmla="*/ 2156286 w 2890220"/>
                  <a:gd name="connsiteY30" fmla="*/ 1376401 h 3982897"/>
                  <a:gd name="connsiteX31" fmla="*/ 2291694 w 2890220"/>
                  <a:gd name="connsiteY31" fmla="*/ 973607 h 3982897"/>
                  <a:gd name="connsiteX32" fmla="*/ 2291694 w 2890220"/>
                  <a:gd name="connsiteY32" fmla="*/ 746684 h 3982897"/>
                  <a:gd name="connsiteX33" fmla="*/ 2428625 w 2890220"/>
                  <a:gd name="connsiteY33" fmla="*/ 927583 h 3982897"/>
                  <a:gd name="connsiteX34" fmla="*/ 2888263 w 2890220"/>
                  <a:gd name="connsiteY34" fmla="*/ 2396338 h 3982897"/>
                  <a:gd name="connsiteX35" fmla="*/ 1983769 w 2890220"/>
                  <a:gd name="connsiteY35" fmla="*/ 3855263 h 3982897"/>
                  <a:gd name="connsiteX36" fmla="*/ 1750216 w 2890220"/>
                  <a:gd name="connsiteY36" fmla="*/ 3982898 h 39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90220" h="3982897">
                    <a:moveTo>
                      <a:pt x="1880976" y="3750869"/>
                    </a:moveTo>
                    <a:cubicBezTo>
                      <a:pt x="2294665" y="3016453"/>
                      <a:pt x="2121463" y="2092224"/>
                      <a:pt x="1469114" y="1553413"/>
                    </a:cubicBezTo>
                    <a:cubicBezTo>
                      <a:pt x="1468733" y="1553108"/>
                      <a:pt x="1468353" y="1552727"/>
                      <a:pt x="1468048" y="1552499"/>
                    </a:cubicBezTo>
                    <a:lnTo>
                      <a:pt x="1470867" y="1559509"/>
                    </a:lnTo>
                    <a:lnTo>
                      <a:pt x="1470410" y="1564767"/>
                    </a:lnTo>
                    <a:cubicBezTo>
                      <a:pt x="1597512" y="1900504"/>
                      <a:pt x="1579681" y="2269084"/>
                      <a:pt x="1423547" y="2585314"/>
                    </a:cubicBezTo>
                    <a:lnTo>
                      <a:pt x="1313514" y="2808275"/>
                    </a:lnTo>
                    <a:lnTo>
                      <a:pt x="1279758" y="2561920"/>
                    </a:lnTo>
                    <a:cubicBezTo>
                      <a:pt x="1256821" y="2394814"/>
                      <a:pt x="1193804" y="2235403"/>
                      <a:pt x="1096725" y="2098929"/>
                    </a:cubicBezTo>
                    <a:lnTo>
                      <a:pt x="1081409" y="2098929"/>
                    </a:lnTo>
                    <a:lnTo>
                      <a:pt x="1073332" y="2076069"/>
                    </a:lnTo>
                    <a:cubicBezTo>
                      <a:pt x="1074475" y="2331415"/>
                      <a:pt x="1020678" y="2582951"/>
                      <a:pt x="915141" y="2820238"/>
                    </a:cubicBezTo>
                    <a:cubicBezTo>
                      <a:pt x="776685" y="3130753"/>
                      <a:pt x="797030" y="3488817"/>
                      <a:pt x="969624" y="3778225"/>
                    </a:cubicBezTo>
                    <a:lnTo>
                      <a:pt x="1088724" y="3978021"/>
                    </a:lnTo>
                    <a:lnTo>
                      <a:pt x="874450" y="3887495"/>
                    </a:lnTo>
                    <a:cubicBezTo>
                      <a:pt x="521110" y="3738220"/>
                      <a:pt x="238637" y="3450641"/>
                      <a:pt x="99419" y="3098521"/>
                    </a:cubicBezTo>
                    <a:cubicBezTo>
                      <a:pt x="-56562" y="2705329"/>
                      <a:pt x="-27682" y="2249424"/>
                      <a:pt x="176762" y="1879245"/>
                    </a:cubicBezTo>
                    <a:cubicBezTo>
                      <a:pt x="283366" y="1686687"/>
                      <a:pt x="358042" y="1482242"/>
                      <a:pt x="398809" y="1271473"/>
                    </a:cubicBezTo>
                    <a:lnTo>
                      <a:pt x="438662" y="1064895"/>
                    </a:lnTo>
                    <a:lnTo>
                      <a:pt x="540313" y="1249147"/>
                    </a:lnTo>
                    <a:cubicBezTo>
                      <a:pt x="588852" y="1337005"/>
                      <a:pt x="624590" y="1432103"/>
                      <a:pt x="646764" y="1532001"/>
                    </a:cubicBezTo>
                    <a:lnTo>
                      <a:pt x="649050" y="1534363"/>
                    </a:lnTo>
                    <a:lnTo>
                      <a:pt x="651412" y="1550365"/>
                    </a:lnTo>
                    <a:lnTo>
                      <a:pt x="653622" y="1549679"/>
                    </a:lnTo>
                    <a:cubicBezTo>
                      <a:pt x="958117" y="1145134"/>
                      <a:pt x="1140540" y="641756"/>
                      <a:pt x="1167134" y="132055"/>
                    </a:cubicBezTo>
                    <a:lnTo>
                      <a:pt x="1173992" y="0"/>
                    </a:lnTo>
                    <a:lnTo>
                      <a:pt x="1284787" y="72238"/>
                    </a:lnTo>
                    <a:cubicBezTo>
                      <a:pt x="1736957" y="366903"/>
                      <a:pt x="2050978" y="839648"/>
                      <a:pt x="2147980" y="1370838"/>
                    </a:cubicBezTo>
                    <a:lnTo>
                      <a:pt x="2150190" y="1381735"/>
                    </a:lnTo>
                    <a:lnTo>
                      <a:pt x="2151333" y="1383411"/>
                    </a:lnTo>
                    <a:lnTo>
                      <a:pt x="2156286" y="1376401"/>
                    </a:lnTo>
                    <a:cubicBezTo>
                      <a:pt x="2244907" y="1259357"/>
                      <a:pt x="2291694" y="1120140"/>
                      <a:pt x="2291694" y="973607"/>
                    </a:cubicBezTo>
                    <a:lnTo>
                      <a:pt x="2291694" y="746684"/>
                    </a:lnTo>
                    <a:lnTo>
                      <a:pt x="2428625" y="927583"/>
                    </a:lnTo>
                    <a:cubicBezTo>
                      <a:pt x="2746989" y="1348054"/>
                      <a:pt x="2910209" y="1869643"/>
                      <a:pt x="2888263" y="2396338"/>
                    </a:cubicBezTo>
                    <a:cubicBezTo>
                      <a:pt x="2861289" y="3016301"/>
                      <a:pt x="2523189" y="3560445"/>
                      <a:pt x="1983769" y="3855263"/>
                    </a:cubicBezTo>
                    <a:lnTo>
                      <a:pt x="1750216" y="3982898"/>
                    </a:lnTo>
                    <a:close/>
                  </a:path>
                </a:pathLst>
              </a:custGeom>
              <a:solidFill>
                <a:srgbClr val="000000"/>
              </a:solidFill>
              <a:ln w="76200"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16017DE3-A28D-0A10-0114-A550AA040008}"/>
                </a:ext>
              </a:extLst>
            </p:cNvPr>
            <p:cNvGrpSpPr/>
            <p:nvPr/>
          </p:nvGrpSpPr>
          <p:grpSpPr>
            <a:xfrm>
              <a:off x="4400177" y="4540060"/>
              <a:ext cx="226623" cy="226622"/>
              <a:chOff x="4400177" y="4540060"/>
              <a:chExt cx="226623" cy="226622"/>
            </a:xfrm>
          </p:grpSpPr>
          <p:sp>
            <p:nvSpPr>
              <p:cNvPr id="33" name="Oval 32">
                <a:extLst>
                  <a:ext uri="{FF2B5EF4-FFF2-40B4-BE49-F238E27FC236}">
                    <a16:creationId xmlns:a16="http://schemas.microsoft.com/office/drawing/2014/main" id="{5E843C33-063B-F244-F903-63B2C26238E8}"/>
                  </a:ext>
                </a:extLst>
              </p:cNvPr>
              <p:cNvSpPr/>
              <p:nvPr/>
            </p:nvSpPr>
            <p:spPr>
              <a:xfrm>
                <a:off x="4400177" y="4540060"/>
                <a:ext cx="226623" cy="226622"/>
              </a:xfrm>
              <a:prstGeom prst="ellipse">
                <a:avLst/>
              </a:prstGeom>
              <a:gradFill flip="none" rotWithShape="1">
                <a:gsLst>
                  <a:gs pos="0">
                    <a:srgbClr val="ADC392"/>
                  </a:gs>
                  <a:gs pos="100000">
                    <a:srgbClr val="4E923E"/>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a:extLst>
                  <a:ext uri="{FF2B5EF4-FFF2-40B4-BE49-F238E27FC236}">
                    <a16:creationId xmlns:a16="http://schemas.microsoft.com/office/drawing/2014/main" id="{EB8A5CE7-8827-BDC7-ECE1-2717B89C2B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59122" y="4596624"/>
                <a:ext cx="113495" cy="113495"/>
              </a:xfrm>
              <a:prstGeom prst="rect">
                <a:avLst/>
              </a:prstGeom>
            </p:spPr>
          </p:pic>
        </p:grpSp>
        <p:grpSp>
          <p:nvGrpSpPr>
            <p:cNvPr id="28" name="Group 27">
              <a:extLst>
                <a:ext uri="{FF2B5EF4-FFF2-40B4-BE49-F238E27FC236}">
                  <a16:creationId xmlns:a16="http://schemas.microsoft.com/office/drawing/2014/main" id="{3BE1889A-7229-CFC1-FAFA-9DC0F1D20AE2}"/>
                </a:ext>
              </a:extLst>
            </p:cNvPr>
            <p:cNvGrpSpPr/>
            <p:nvPr/>
          </p:nvGrpSpPr>
          <p:grpSpPr>
            <a:xfrm>
              <a:off x="4708015" y="4540060"/>
              <a:ext cx="226623" cy="226622"/>
              <a:chOff x="4708015" y="4540060"/>
              <a:chExt cx="226623" cy="226622"/>
            </a:xfrm>
          </p:grpSpPr>
          <p:sp>
            <p:nvSpPr>
              <p:cNvPr id="36" name="Oval 35">
                <a:extLst>
                  <a:ext uri="{FF2B5EF4-FFF2-40B4-BE49-F238E27FC236}">
                    <a16:creationId xmlns:a16="http://schemas.microsoft.com/office/drawing/2014/main" id="{57954224-B093-2E39-4945-B8D6081E04E8}"/>
                  </a:ext>
                </a:extLst>
              </p:cNvPr>
              <p:cNvSpPr/>
              <p:nvPr/>
            </p:nvSpPr>
            <p:spPr>
              <a:xfrm>
                <a:off x="4708015" y="4540060"/>
                <a:ext cx="226623" cy="226622"/>
              </a:xfrm>
              <a:prstGeom prst="ellipse">
                <a:avLst/>
              </a:prstGeom>
              <a:gradFill flip="none" rotWithShape="1">
                <a:gsLst>
                  <a:gs pos="0">
                    <a:srgbClr val="ADC392"/>
                  </a:gs>
                  <a:gs pos="100000">
                    <a:srgbClr val="4E923E"/>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a:extLst>
                  <a:ext uri="{FF2B5EF4-FFF2-40B4-BE49-F238E27FC236}">
                    <a16:creationId xmlns:a16="http://schemas.microsoft.com/office/drawing/2014/main" id="{E5A23B8E-EBF9-3105-1567-FCF975FFD3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6960" y="4596624"/>
                <a:ext cx="113495" cy="113495"/>
              </a:xfrm>
              <a:prstGeom prst="rect">
                <a:avLst/>
              </a:prstGeom>
            </p:spPr>
          </p:pic>
        </p:grpSp>
        <p:grpSp>
          <p:nvGrpSpPr>
            <p:cNvPr id="48" name="Group 47">
              <a:extLst>
                <a:ext uri="{FF2B5EF4-FFF2-40B4-BE49-F238E27FC236}">
                  <a16:creationId xmlns:a16="http://schemas.microsoft.com/office/drawing/2014/main" id="{28DCFB12-A547-87BF-6991-8B86665ACCF6}"/>
                </a:ext>
              </a:extLst>
            </p:cNvPr>
            <p:cNvGrpSpPr/>
            <p:nvPr/>
          </p:nvGrpSpPr>
          <p:grpSpPr>
            <a:xfrm>
              <a:off x="5015852" y="4540060"/>
              <a:ext cx="226623" cy="226622"/>
              <a:chOff x="5015852" y="4540060"/>
              <a:chExt cx="226623" cy="226622"/>
            </a:xfrm>
          </p:grpSpPr>
          <p:sp>
            <p:nvSpPr>
              <p:cNvPr id="39" name="Oval 38">
                <a:extLst>
                  <a:ext uri="{FF2B5EF4-FFF2-40B4-BE49-F238E27FC236}">
                    <a16:creationId xmlns:a16="http://schemas.microsoft.com/office/drawing/2014/main" id="{3B25A2B9-65B4-13E5-35B1-ED9600E8BB32}"/>
                  </a:ext>
                </a:extLst>
              </p:cNvPr>
              <p:cNvSpPr/>
              <p:nvPr/>
            </p:nvSpPr>
            <p:spPr>
              <a:xfrm>
                <a:off x="5015852" y="4540060"/>
                <a:ext cx="226623" cy="226622"/>
              </a:xfrm>
              <a:prstGeom prst="ellipse">
                <a:avLst/>
              </a:prstGeom>
              <a:gradFill flip="none" rotWithShape="1">
                <a:gsLst>
                  <a:gs pos="0">
                    <a:srgbClr val="ADC392"/>
                  </a:gs>
                  <a:gs pos="100000">
                    <a:srgbClr val="4E923E"/>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a:extLst>
                  <a:ext uri="{FF2B5EF4-FFF2-40B4-BE49-F238E27FC236}">
                    <a16:creationId xmlns:a16="http://schemas.microsoft.com/office/drawing/2014/main" id="{185D8804-2FE4-3D50-4282-F2FB3E8D7F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74797" y="4596624"/>
                <a:ext cx="113495" cy="113495"/>
              </a:xfrm>
              <a:prstGeom prst="rect">
                <a:avLst/>
              </a:prstGeom>
            </p:spPr>
          </p:pic>
        </p:grpSp>
        <p:grpSp>
          <p:nvGrpSpPr>
            <p:cNvPr id="50" name="Group 49">
              <a:extLst>
                <a:ext uri="{FF2B5EF4-FFF2-40B4-BE49-F238E27FC236}">
                  <a16:creationId xmlns:a16="http://schemas.microsoft.com/office/drawing/2014/main" id="{C1AB047E-86BE-ADF6-4698-6717DA84F6DF}"/>
                </a:ext>
              </a:extLst>
            </p:cNvPr>
            <p:cNvGrpSpPr/>
            <p:nvPr/>
          </p:nvGrpSpPr>
          <p:grpSpPr>
            <a:xfrm>
              <a:off x="5323690" y="4540060"/>
              <a:ext cx="226623" cy="226622"/>
              <a:chOff x="5323690" y="4540060"/>
              <a:chExt cx="226623" cy="226622"/>
            </a:xfrm>
          </p:grpSpPr>
          <p:sp>
            <p:nvSpPr>
              <p:cNvPr id="42" name="Oval 41">
                <a:extLst>
                  <a:ext uri="{FF2B5EF4-FFF2-40B4-BE49-F238E27FC236}">
                    <a16:creationId xmlns:a16="http://schemas.microsoft.com/office/drawing/2014/main" id="{4EA93606-AEDF-3F32-F3D7-DF63AE10F3F2}"/>
                  </a:ext>
                </a:extLst>
              </p:cNvPr>
              <p:cNvSpPr/>
              <p:nvPr/>
            </p:nvSpPr>
            <p:spPr>
              <a:xfrm>
                <a:off x="5323690" y="4540060"/>
                <a:ext cx="226623" cy="226622"/>
              </a:xfrm>
              <a:prstGeom prst="ellipse">
                <a:avLst/>
              </a:prstGeom>
              <a:gradFill flip="none" rotWithShape="1">
                <a:gsLst>
                  <a:gs pos="0">
                    <a:srgbClr val="ADC392"/>
                  </a:gs>
                  <a:gs pos="100000">
                    <a:srgbClr val="4E923E"/>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a:extLst>
                  <a:ext uri="{FF2B5EF4-FFF2-40B4-BE49-F238E27FC236}">
                    <a16:creationId xmlns:a16="http://schemas.microsoft.com/office/drawing/2014/main" id="{A6CBCDA3-677E-84CF-1BBA-29E4F5AD4B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2635" y="4596624"/>
                <a:ext cx="113495" cy="113495"/>
              </a:xfrm>
              <a:prstGeom prst="rect">
                <a:avLst/>
              </a:prstGeom>
            </p:spPr>
          </p:pic>
        </p:grpSp>
        <p:pic>
          <p:nvPicPr>
            <p:cNvPr id="55" name="Picture 54" descr="A picture containing text, plant&#10;&#10;Description automatically generated">
              <a:extLst>
                <a:ext uri="{FF2B5EF4-FFF2-40B4-BE49-F238E27FC236}">
                  <a16:creationId xmlns:a16="http://schemas.microsoft.com/office/drawing/2014/main" id="{7DD67B34-22D6-50CE-3F47-DD3D2D23E5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9053" y="975382"/>
              <a:ext cx="310908" cy="310908"/>
            </a:xfrm>
            <a:prstGeom prst="rect">
              <a:avLst/>
            </a:prstGeom>
          </p:spPr>
        </p:pic>
      </p:grpSp>
      <p:grpSp>
        <p:nvGrpSpPr>
          <p:cNvPr id="1062" name="Group 1061">
            <a:extLst>
              <a:ext uri="{FF2B5EF4-FFF2-40B4-BE49-F238E27FC236}">
                <a16:creationId xmlns:a16="http://schemas.microsoft.com/office/drawing/2014/main" id="{3C2FF6FE-B4E5-F5D1-8925-03200476C97A}"/>
              </a:ext>
            </a:extLst>
          </p:cNvPr>
          <p:cNvGrpSpPr/>
          <p:nvPr/>
        </p:nvGrpSpPr>
        <p:grpSpPr>
          <a:xfrm>
            <a:off x="37432" y="1763539"/>
            <a:ext cx="6133855" cy="3370675"/>
            <a:chOff x="-114968" y="1992139"/>
            <a:chExt cx="6133855" cy="3370675"/>
          </a:xfrm>
        </p:grpSpPr>
        <p:sp>
          <p:nvSpPr>
            <p:cNvPr id="1063" name="TextBox 1062">
              <a:extLst>
                <a:ext uri="{FF2B5EF4-FFF2-40B4-BE49-F238E27FC236}">
                  <a16:creationId xmlns:a16="http://schemas.microsoft.com/office/drawing/2014/main" id="{53A252B4-2C9F-5DB7-7068-C326C40BD7AE}"/>
                </a:ext>
              </a:extLst>
            </p:cNvPr>
            <p:cNvSpPr txBox="1"/>
            <p:nvPr/>
          </p:nvSpPr>
          <p:spPr>
            <a:xfrm>
              <a:off x="580357" y="3201892"/>
              <a:ext cx="5438530" cy="1469057"/>
            </a:xfrm>
            <a:prstGeom prst="rect">
              <a:avLst/>
            </a:prstGeom>
            <a:noFill/>
          </p:spPr>
          <p:txBody>
            <a:bodyPr wrap="square" rtlCol="0">
              <a:spAutoFit/>
            </a:bodyPr>
            <a:lstStyle/>
            <a:p>
              <a:pPr algn="r">
                <a:lnSpc>
                  <a:spcPct val="13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first member of the Big 3 to hit the list,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Venusaur</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undervalued currently. Due to timing and a market slowdown,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Venusaur</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is the first of 7 Base 1st Edition cards on this list, yet he should be no lower than 5th. Even with 136 PSA 10 examples, this is one of the top English cards to obtain.</a:t>
              </a:r>
              <a:endPar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4" name="TextBox 1063">
              <a:extLst>
                <a:ext uri="{FF2B5EF4-FFF2-40B4-BE49-F238E27FC236}">
                  <a16:creationId xmlns:a16="http://schemas.microsoft.com/office/drawing/2014/main" id="{25FE21C7-DA60-9955-50B7-A68B0DF0F383}"/>
                </a:ext>
              </a:extLst>
            </p:cNvPr>
            <p:cNvSpPr txBox="1"/>
            <p:nvPr/>
          </p:nvSpPr>
          <p:spPr>
            <a:xfrm>
              <a:off x="139700" y="1992139"/>
              <a:ext cx="5879187" cy="1077218"/>
            </a:xfrm>
            <a:prstGeom prst="rect">
              <a:avLst/>
            </a:prstGeom>
            <a:noFill/>
          </p:spPr>
          <p:txBody>
            <a:bodyPr wrap="square" rtlCol="0">
              <a:spAutoFit/>
            </a:bodyPr>
            <a:lstStyle/>
            <a:p>
              <a:pPr algn="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1999 Pokémon Base 1st Edition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Holo</a:t>
              </a: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Venusaur</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5" name="TextBox 1064">
              <a:extLst>
                <a:ext uri="{FF2B5EF4-FFF2-40B4-BE49-F238E27FC236}">
                  <a16:creationId xmlns:a16="http://schemas.microsoft.com/office/drawing/2014/main" id="{72A36212-B14B-DC96-9969-56E97E3770F2}"/>
                </a:ext>
              </a:extLst>
            </p:cNvPr>
            <p:cNvSpPr txBox="1"/>
            <p:nvPr/>
          </p:nvSpPr>
          <p:spPr>
            <a:xfrm>
              <a:off x="-114968" y="4778039"/>
              <a:ext cx="6133855" cy="584775"/>
            </a:xfrm>
            <a:prstGeom prst="rect">
              <a:avLst/>
            </a:prstGeom>
            <a:noFill/>
          </p:spPr>
          <p:txBody>
            <a:bodyPr wrap="square" rtlCol="0">
              <a:spAutoFit/>
            </a:bodyPr>
            <a:lstStyle/>
            <a:p>
              <a:pPr algn="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$22,615.00</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4" name="Oval 33">
            <a:extLst>
              <a:ext uri="{FF2B5EF4-FFF2-40B4-BE49-F238E27FC236}">
                <a16:creationId xmlns:a16="http://schemas.microsoft.com/office/drawing/2014/main" id="{DB0327DC-496A-75CC-48A1-D3B871752080}"/>
              </a:ext>
            </a:extLst>
          </p:cNvPr>
          <p:cNvSpPr/>
          <p:nvPr/>
        </p:nvSpPr>
        <p:spPr>
          <a:xfrm>
            <a:off x="9970215" y="550754"/>
            <a:ext cx="350370" cy="350369"/>
          </a:xfrm>
          <a:prstGeom prst="ellipse">
            <a:avLst/>
          </a:prstGeom>
          <a:gradFill flip="none" rotWithShape="1">
            <a:gsLst>
              <a:gs pos="0">
                <a:srgbClr val="ADC392"/>
              </a:gs>
              <a:gs pos="100000">
                <a:srgbClr val="4E923E"/>
              </a:gs>
            </a:gsLst>
            <a:path path="circle">
              <a:fillToRect l="50000" t="50000" r="50000" b="50000"/>
            </a:path>
            <a:tileRect/>
          </a:gradFill>
          <a:ln>
            <a:noFill/>
          </a:ln>
          <a:effectLst>
            <a:outerShdw blurRad="63500" sx="102000" sy="102000" algn="ctr" rotWithShape="0">
              <a:schemeClr val="bg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Graphic 34">
            <a:extLst>
              <a:ext uri="{FF2B5EF4-FFF2-40B4-BE49-F238E27FC236}">
                <a16:creationId xmlns:a16="http://schemas.microsoft.com/office/drawing/2014/main" id="{D85049B2-47D4-A5DE-EFA0-47C91C7FF1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7666" y="638204"/>
            <a:ext cx="175469" cy="175469"/>
          </a:xfrm>
          <a:prstGeom prst="rect">
            <a:avLst/>
          </a:prstGeom>
        </p:spPr>
      </p:pic>
    </p:spTree>
    <p:extLst>
      <p:ext uri="{BB962C8B-B14F-4D97-AF65-F5344CB8AC3E}">
        <p14:creationId xmlns:p14="http://schemas.microsoft.com/office/powerpoint/2010/main" val="125613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TextBox 1277">
            <a:extLst>
              <a:ext uri="{FF2B5EF4-FFF2-40B4-BE49-F238E27FC236}">
                <a16:creationId xmlns:a16="http://schemas.microsoft.com/office/drawing/2014/main" id="{B88522B7-D571-CFEC-F555-5F0B8B4AFEF3}"/>
              </a:ext>
            </a:extLst>
          </p:cNvPr>
          <p:cNvSpPr txBox="1"/>
          <p:nvPr/>
        </p:nvSpPr>
        <p:spPr>
          <a:xfrm>
            <a:off x="658813" y="2869789"/>
            <a:ext cx="10837861" cy="150233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trading card game is extremely popular</a:t>
            </a:r>
          </a:p>
          <a:p>
            <a:pPr marL="285750" indent="-285750">
              <a:lnSpc>
                <a:spcPct val="13000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cards are collector’s items. Many people view them as investments and are willing to pay a premium for rare cards</a:t>
            </a:r>
          </a:p>
          <a:p>
            <a:pPr marL="285750" indent="-285750">
              <a:lnSpc>
                <a:spcPct val="130000"/>
              </a:lnSpc>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Manufacturing process for Pokémon cards is quite complex</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C9BF55A5-C64E-B6B9-6218-F7A7A7D7344B}"/>
              </a:ext>
            </a:extLst>
          </p:cNvPr>
          <p:cNvSpPr txBox="1"/>
          <p:nvPr/>
        </p:nvSpPr>
        <p:spPr>
          <a:xfrm>
            <a:off x="668338" y="2234789"/>
            <a:ext cx="8610598"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Pokémon Cards Are So Expensive?</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icture containing logo&#10;&#10;Description automatically generated">
            <a:extLst>
              <a:ext uri="{FF2B5EF4-FFF2-40B4-BE49-F238E27FC236}">
                <a16:creationId xmlns:a16="http://schemas.microsoft.com/office/drawing/2014/main" id="{810A5AE1-C27E-68E8-C7A4-C642F1069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99187">
            <a:off x="-291697" y="5411020"/>
            <a:ext cx="1379252" cy="1979557"/>
          </a:xfrm>
          <a:prstGeom prst="rect">
            <a:avLst/>
          </a:prstGeom>
        </p:spPr>
      </p:pic>
      <p:pic>
        <p:nvPicPr>
          <p:cNvPr id="4" name="Picture 3" descr="Text&#10;&#10;Description automatically generated">
            <a:extLst>
              <a:ext uri="{FF2B5EF4-FFF2-40B4-BE49-F238E27FC236}">
                <a16:creationId xmlns:a16="http://schemas.microsoft.com/office/drawing/2014/main" id="{FF0462CD-4B4F-B8B5-019A-A566A3000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8701">
            <a:off x="1748274" y="-228812"/>
            <a:ext cx="1269272" cy="1822908"/>
          </a:xfrm>
          <a:prstGeom prst="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082B8EDB-85D8-CD38-876B-1D8A066D3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1662">
            <a:off x="11184453" y="5765511"/>
            <a:ext cx="1326881" cy="1904392"/>
          </a:xfrm>
          <a:prstGeom prst="rect">
            <a:avLst/>
          </a:prstGeom>
        </p:spPr>
      </p:pic>
      <p:pic>
        <p:nvPicPr>
          <p:cNvPr id="6" name="Picture 5" descr="Calendar&#10;&#10;Description automatically generated with medium confidence">
            <a:extLst>
              <a:ext uri="{FF2B5EF4-FFF2-40B4-BE49-F238E27FC236}">
                <a16:creationId xmlns:a16="http://schemas.microsoft.com/office/drawing/2014/main" id="{0D45E702-1976-566D-C116-7AB81A989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0343">
            <a:off x="8312530" y="-1346957"/>
            <a:ext cx="1302943" cy="1871266"/>
          </a:xfrm>
          <a:prstGeom prst="rect">
            <a:avLst/>
          </a:prstGeom>
        </p:spPr>
      </p:pic>
      <p:pic>
        <p:nvPicPr>
          <p:cNvPr id="7" name="Picture 6" descr="Calendar&#10;&#10;Description automatically generated with medium confidence">
            <a:extLst>
              <a:ext uri="{FF2B5EF4-FFF2-40B4-BE49-F238E27FC236}">
                <a16:creationId xmlns:a16="http://schemas.microsoft.com/office/drawing/2014/main" id="{FF1EB008-0046-0C43-EFF4-DE446EE2C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7669">
            <a:off x="5261873" y="5068376"/>
            <a:ext cx="1302943" cy="1871266"/>
          </a:xfrm>
          <a:prstGeom prst="rect">
            <a:avLst/>
          </a:prstGeom>
        </p:spPr>
      </p:pic>
      <p:pic>
        <p:nvPicPr>
          <p:cNvPr id="8" name="Picture 7" descr="A screenshot of a video game&#10;&#10;Description automatically generated with medium confidence">
            <a:extLst>
              <a:ext uri="{FF2B5EF4-FFF2-40B4-BE49-F238E27FC236}">
                <a16:creationId xmlns:a16="http://schemas.microsoft.com/office/drawing/2014/main" id="{C6F4CFDE-3691-C496-D39E-8B3BA89D8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7597">
            <a:off x="11570549" y="-513807"/>
            <a:ext cx="1326881" cy="1904392"/>
          </a:xfrm>
          <a:prstGeom prst="rect">
            <a:avLst/>
          </a:prstGeom>
        </p:spPr>
      </p:pic>
    </p:spTree>
    <p:extLst>
      <p:ext uri="{BB962C8B-B14F-4D97-AF65-F5344CB8AC3E}">
        <p14:creationId xmlns:p14="http://schemas.microsoft.com/office/powerpoint/2010/main" val="664639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TotalTime>
  <Words>918</Words>
  <Application>Microsoft Office PowerPoint</Application>
  <PresentationFormat>Widescreen</PresentationFormat>
  <Paragraphs>92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Sreerag  A G</cp:lastModifiedBy>
  <cp:revision>299</cp:revision>
  <dcterms:created xsi:type="dcterms:W3CDTF">2021-11-17T09:33:18Z</dcterms:created>
  <dcterms:modified xsi:type="dcterms:W3CDTF">2022-10-18T11:03:44Z</dcterms:modified>
</cp:coreProperties>
</file>